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8" r:id="rId6"/>
  </p:sldMasterIdLst>
  <p:notesMasterIdLst>
    <p:notesMasterId r:id="rId49"/>
  </p:notesMasterIdLst>
  <p:sldIdLst>
    <p:sldId id="271" r:id="rId7"/>
    <p:sldId id="285" r:id="rId8"/>
    <p:sldId id="304" r:id="rId9"/>
    <p:sldId id="270" r:id="rId10"/>
    <p:sldId id="268" r:id="rId11"/>
    <p:sldId id="272" r:id="rId12"/>
    <p:sldId id="274" r:id="rId13"/>
    <p:sldId id="273" r:id="rId14"/>
    <p:sldId id="283" r:id="rId15"/>
    <p:sldId id="276" r:id="rId16"/>
    <p:sldId id="294" r:id="rId17"/>
    <p:sldId id="277" r:id="rId18"/>
    <p:sldId id="281" r:id="rId19"/>
    <p:sldId id="278" r:id="rId20"/>
    <p:sldId id="286" r:id="rId21"/>
    <p:sldId id="288" r:id="rId22"/>
    <p:sldId id="299" r:id="rId23"/>
    <p:sldId id="300" r:id="rId24"/>
    <p:sldId id="295" r:id="rId25"/>
    <p:sldId id="296" r:id="rId26"/>
    <p:sldId id="298" r:id="rId27"/>
    <p:sldId id="293" r:id="rId28"/>
    <p:sldId id="320" r:id="rId29"/>
    <p:sldId id="297" r:id="rId30"/>
    <p:sldId id="291" r:id="rId31"/>
    <p:sldId id="303" r:id="rId32"/>
    <p:sldId id="305" r:id="rId33"/>
    <p:sldId id="306" r:id="rId34"/>
    <p:sldId id="307" r:id="rId35"/>
    <p:sldId id="309" r:id="rId36"/>
    <p:sldId id="310" r:id="rId37"/>
    <p:sldId id="311" r:id="rId38"/>
    <p:sldId id="313" r:id="rId39"/>
    <p:sldId id="316" r:id="rId40"/>
    <p:sldId id="317" r:id="rId41"/>
    <p:sldId id="318" r:id="rId42"/>
    <p:sldId id="314" r:id="rId43"/>
    <p:sldId id="319" r:id="rId44"/>
    <p:sldId id="279" r:id="rId45"/>
    <p:sldId id="282" r:id="rId46"/>
    <p:sldId id="315" r:id="rId47"/>
    <p:sldId id="284" r:id="rId4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36BA7-000E-498C-98E2-A7A9AE40694E}" v="199" dt="2018-12-05T13:19:52.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9" autoAdjust="0"/>
    <p:restoredTop sz="94660"/>
  </p:normalViewPr>
  <p:slideViewPr>
    <p:cSldViewPr snapToGrid="0">
      <p:cViewPr>
        <p:scale>
          <a:sx n="125" d="100"/>
          <a:sy n="125" d="100"/>
        </p:scale>
        <p:origin x="-2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Bryan L" userId="f4f95c28-0e36-45e7-82e6-878a1e6f3016" providerId="ADAL" clId="{57936BA7-000E-498C-98E2-A7A9AE40694E}"/>
    <pc:docChg chg="undo custSel delSld modSld">
      <pc:chgData name="Edwards, Bryan L" userId="f4f95c28-0e36-45e7-82e6-878a1e6f3016" providerId="ADAL" clId="{57936BA7-000E-498C-98E2-A7A9AE40694E}" dt="2018-12-05T13:20:07.682" v="424" actId="2696"/>
      <pc:docMkLst>
        <pc:docMk/>
      </pc:docMkLst>
      <pc:sldChg chg="del">
        <pc:chgData name="Edwards, Bryan L" userId="f4f95c28-0e36-45e7-82e6-878a1e6f3016" providerId="ADAL" clId="{57936BA7-000E-498C-98E2-A7A9AE40694E}" dt="2018-12-05T12:28:25.081" v="200" actId="2696"/>
        <pc:sldMkLst>
          <pc:docMk/>
          <pc:sldMk cId="4066785382" sldId="269"/>
        </pc:sldMkLst>
      </pc:sldChg>
      <pc:sldChg chg="modSp">
        <pc:chgData name="Edwards, Bryan L" userId="f4f95c28-0e36-45e7-82e6-878a1e6f3016" providerId="ADAL" clId="{57936BA7-000E-498C-98E2-A7A9AE40694E}" dt="2018-12-05T12:02:49.934" v="28" actId="20577"/>
        <pc:sldMkLst>
          <pc:docMk/>
          <pc:sldMk cId="1360015257" sldId="271"/>
        </pc:sldMkLst>
        <pc:spChg chg="mod">
          <ac:chgData name="Edwards, Bryan L" userId="f4f95c28-0e36-45e7-82e6-878a1e6f3016" providerId="ADAL" clId="{57936BA7-000E-498C-98E2-A7A9AE40694E}" dt="2018-12-05T12:02:49.934" v="28" actId="20577"/>
          <ac:spMkLst>
            <pc:docMk/>
            <pc:sldMk cId="1360015257" sldId="271"/>
            <ac:spMk id="4" creationId="{00000000-0000-0000-0000-000000000000}"/>
          </ac:spMkLst>
        </pc:spChg>
      </pc:sldChg>
      <pc:sldChg chg="modTransition">
        <pc:chgData name="Edwards, Bryan L" userId="f4f95c28-0e36-45e7-82e6-878a1e6f3016" providerId="ADAL" clId="{57936BA7-000E-498C-98E2-A7A9AE40694E}" dt="2018-12-05T13:15:02.741" v="407"/>
        <pc:sldMkLst>
          <pc:docMk/>
          <pc:sldMk cId="3356820992" sldId="277"/>
        </pc:sldMkLst>
      </pc:sldChg>
      <pc:sldChg chg="addSp delSp modSp delAnim">
        <pc:chgData name="Edwards, Bryan L" userId="f4f95c28-0e36-45e7-82e6-878a1e6f3016" providerId="ADAL" clId="{57936BA7-000E-498C-98E2-A7A9AE40694E}" dt="2018-12-05T12:54:39.380" v="278" actId="1076"/>
        <pc:sldMkLst>
          <pc:docMk/>
          <pc:sldMk cId="2903046373" sldId="282"/>
        </pc:sldMkLst>
        <pc:spChg chg="del">
          <ac:chgData name="Edwards, Bryan L" userId="f4f95c28-0e36-45e7-82e6-878a1e6f3016" providerId="ADAL" clId="{57936BA7-000E-498C-98E2-A7A9AE40694E}" dt="2018-12-05T12:40:34.958" v="201" actId="478"/>
          <ac:spMkLst>
            <pc:docMk/>
            <pc:sldMk cId="2903046373" sldId="282"/>
            <ac:spMk id="2" creationId="{00000000-0000-0000-0000-000000000000}"/>
          </ac:spMkLst>
        </pc:spChg>
        <pc:spChg chg="mod">
          <ac:chgData name="Edwards, Bryan L" userId="f4f95c28-0e36-45e7-82e6-878a1e6f3016" providerId="ADAL" clId="{57936BA7-000E-498C-98E2-A7A9AE40694E}" dt="2018-12-05T12:54:20.973" v="271" actId="20577"/>
          <ac:spMkLst>
            <pc:docMk/>
            <pc:sldMk cId="2903046373" sldId="282"/>
            <ac:spMk id="5" creationId="{00000000-0000-0000-0000-000000000000}"/>
          </ac:spMkLst>
        </pc:spChg>
        <pc:spChg chg="add mod">
          <ac:chgData name="Edwards, Bryan L" userId="f4f95c28-0e36-45e7-82e6-878a1e6f3016" providerId="ADAL" clId="{57936BA7-000E-498C-98E2-A7A9AE40694E}" dt="2018-12-05T12:54:39.380" v="278" actId="1076"/>
          <ac:spMkLst>
            <pc:docMk/>
            <pc:sldMk cId="2903046373" sldId="282"/>
            <ac:spMk id="7" creationId="{97EB29BF-6C9D-4EB8-86CF-DF516AA02594}"/>
          </ac:spMkLst>
        </pc:spChg>
        <pc:spChg chg="mod">
          <ac:chgData name="Edwards, Bryan L" userId="f4f95c28-0e36-45e7-82e6-878a1e6f3016" providerId="ADAL" clId="{57936BA7-000E-498C-98E2-A7A9AE40694E}" dt="2018-12-05T12:40:41.270" v="203" actId="1076"/>
          <ac:spMkLst>
            <pc:docMk/>
            <pc:sldMk cId="2903046373" sldId="282"/>
            <ac:spMk id="8" creationId="{00000000-0000-0000-0000-000000000000}"/>
          </ac:spMkLst>
        </pc:spChg>
      </pc:sldChg>
      <pc:sldChg chg="addSp modSp modAnim">
        <pc:chgData name="Edwards, Bryan L" userId="f4f95c28-0e36-45e7-82e6-878a1e6f3016" providerId="ADAL" clId="{57936BA7-000E-498C-98E2-A7A9AE40694E}" dt="2018-12-05T13:19:52.819" v="422"/>
        <pc:sldMkLst>
          <pc:docMk/>
          <pc:sldMk cId="3732347640" sldId="286"/>
        </pc:sldMkLst>
        <pc:spChg chg="mod">
          <ac:chgData name="Edwards, Bryan L" userId="f4f95c28-0e36-45e7-82e6-878a1e6f3016" providerId="ADAL" clId="{57936BA7-000E-498C-98E2-A7A9AE40694E}" dt="2018-12-05T13:19:36.912" v="419" actId="1076"/>
          <ac:spMkLst>
            <pc:docMk/>
            <pc:sldMk cId="3732347640" sldId="286"/>
            <ac:spMk id="7" creationId="{71BCC469-AB64-4FB1-B895-954AC8DA7254}"/>
          </ac:spMkLst>
        </pc:spChg>
        <pc:spChg chg="mod">
          <ac:chgData name="Edwards, Bryan L" userId="f4f95c28-0e36-45e7-82e6-878a1e6f3016" providerId="ADAL" clId="{57936BA7-000E-498C-98E2-A7A9AE40694E}" dt="2018-12-05T13:19:29.398" v="418" actId="1076"/>
          <ac:spMkLst>
            <pc:docMk/>
            <pc:sldMk cId="3732347640" sldId="286"/>
            <ac:spMk id="8" creationId="{62C89489-BF42-479A-95DF-007F43ADFEAA}"/>
          </ac:spMkLst>
        </pc:spChg>
        <pc:spChg chg="mod">
          <ac:chgData name="Edwards, Bryan L" userId="f4f95c28-0e36-45e7-82e6-878a1e6f3016" providerId="ADAL" clId="{57936BA7-000E-498C-98E2-A7A9AE40694E}" dt="2018-12-05T13:19:29.398" v="418" actId="1076"/>
          <ac:spMkLst>
            <pc:docMk/>
            <pc:sldMk cId="3732347640" sldId="286"/>
            <ac:spMk id="9" creationId="{3DB4EFAE-3A5F-45F7-B5A4-EA0590AF4933}"/>
          </ac:spMkLst>
        </pc:spChg>
        <pc:spChg chg="mod">
          <ac:chgData name="Edwards, Bryan L" userId="f4f95c28-0e36-45e7-82e6-878a1e6f3016" providerId="ADAL" clId="{57936BA7-000E-498C-98E2-A7A9AE40694E}" dt="2018-12-05T13:19:29.398" v="418" actId="1076"/>
          <ac:spMkLst>
            <pc:docMk/>
            <pc:sldMk cId="3732347640" sldId="286"/>
            <ac:spMk id="10" creationId="{698B584B-632C-4C0D-96AB-FF26309B1B1C}"/>
          </ac:spMkLst>
        </pc:spChg>
        <pc:spChg chg="mod">
          <ac:chgData name="Edwards, Bryan L" userId="f4f95c28-0e36-45e7-82e6-878a1e6f3016" providerId="ADAL" clId="{57936BA7-000E-498C-98E2-A7A9AE40694E}" dt="2018-12-05T13:19:29.398" v="418" actId="1076"/>
          <ac:spMkLst>
            <pc:docMk/>
            <pc:sldMk cId="3732347640" sldId="286"/>
            <ac:spMk id="11" creationId="{2FB5BA45-0EA0-494C-A9EA-F10E29DB85FE}"/>
          </ac:spMkLst>
        </pc:spChg>
        <pc:spChg chg="mod">
          <ac:chgData name="Edwards, Bryan L" userId="f4f95c28-0e36-45e7-82e6-878a1e6f3016" providerId="ADAL" clId="{57936BA7-000E-498C-98E2-A7A9AE40694E}" dt="2018-12-05T13:19:29.398" v="418" actId="1076"/>
          <ac:spMkLst>
            <pc:docMk/>
            <pc:sldMk cId="3732347640" sldId="286"/>
            <ac:spMk id="12" creationId="{15CF3A6D-F1EE-4C81-BF05-FD79A8D02B03}"/>
          </ac:spMkLst>
        </pc:spChg>
        <pc:spChg chg="mod">
          <ac:chgData name="Edwards, Bryan L" userId="f4f95c28-0e36-45e7-82e6-878a1e6f3016" providerId="ADAL" clId="{57936BA7-000E-498C-98E2-A7A9AE40694E}" dt="2018-12-05T13:19:36.912" v="419" actId="1076"/>
          <ac:spMkLst>
            <pc:docMk/>
            <pc:sldMk cId="3732347640" sldId="286"/>
            <ac:spMk id="13" creationId="{293D2EEC-62A6-4C80-8FC3-DBE1EFF99B0C}"/>
          </ac:spMkLst>
        </pc:spChg>
        <pc:spChg chg="mod">
          <ac:chgData name="Edwards, Bryan L" userId="f4f95c28-0e36-45e7-82e6-878a1e6f3016" providerId="ADAL" clId="{57936BA7-000E-498C-98E2-A7A9AE40694E}" dt="2018-12-05T13:19:29.398" v="418" actId="1076"/>
          <ac:spMkLst>
            <pc:docMk/>
            <pc:sldMk cId="3732347640" sldId="286"/>
            <ac:spMk id="14" creationId="{59A05EF7-C371-40E8-AB10-1C868343BEC4}"/>
          </ac:spMkLst>
        </pc:spChg>
        <pc:spChg chg="mod">
          <ac:chgData name="Edwards, Bryan L" userId="f4f95c28-0e36-45e7-82e6-878a1e6f3016" providerId="ADAL" clId="{57936BA7-000E-498C-98E2-A7A9AE40694E}" dt="2018-12-05T13:19:36.912" v="419" actId="1076"/>
          <ac:spMkLst>
            <pc:docMk/>
            <pc:sldMk cId="3732347640" sldId="286"/>
            <ac:spMk id="15" creationId="{E2593E3B-B530-4971-A8AC-9124B03BD760}"/>
          </ac:spMkLst>
        </pc:spChg>
        <pc:spChg chg="mod">
          <ac:chgData name="Edwards, Bryan L" userId="f4f95c28-0e36-45e7-82e6-878a1e6f3016" providerId="ADAL" clId="{57936BA7-000E-498C-98E2-A7A9AE40694E}" dt="2018-12-05T13:19:29.398" v="418" actId="1076"/>
          <ac:spMkLst>
            <pc:docMk/>
            <pc:sldMk cId="3732347640" sldId="286"/>
            <ac:spMk id="16" creationId="{034BBCB9-4D7E-4BBC-A882-9EA927151DBF}"/>
          </ac:spMkLst>
        </pc:spChg>
        <pc:picChg chg="add mod">
          <ac:chgData name="Edwards, Bryan L" userId="f4f95c28-0e36-45e7-82e6-878a1e6f3016" providerId="ADAL" clId="{57936BA7-000E-498C-98E2-A7A9AE40694E}" dt="2018-12-05T13:19:40.117" v="420" actId="1076"/>
          <ac:picMkLst>
            <pc:docMk/>
            <pc:sldMk cId="3732347640" sldId="286"/>
            <ac:picMk id="17" creationId="{56090B9F-448F-43B8-82E8-6BF0F628AF86}"/>
          </ac:picMkLst>
        </pc:picChg>
        <pc:picChg chg="add mod">
          <ac:chgData name="Edwards, Bryan L" userId="f4f95c28-0e36-45e7-82e6-878a1e6f3016" providerId="ADAL" clId="{57936BA7-000E-498C-98E2-A7A9AE40694E}" dt="2018-12-05T13:19:42.959" v="421" actId="1076"/>
          <ac:picMkLst>
            <pc:docMk/>
            <pc:sldMk cId="3732347640" sldId="286"/>
            <ac:picMk id="18" creationId="{6C734948-6E74-4BEF-BF14-533E924CB16D}"/>
          </ac:picMkLst>
        </pc:picChg>
        <pc:cxnChg chg="mod">
          <ac:chgData name="Edwards, Bryan L" userId="f4f95c28-0e36-45e7-82e6-878a1e6f3016" providerId="ADAL" clId="{57936BA7-000E-498C-98E2-A7A9AE40694E}" dt="2018-12-05T13:19:29.398" v="418" actId="1076"/>
          <ac:cxnSpMkLst>
            <pc:docMk/>
            <pc:sldMk cId="3732347640" sldId="286"/>
            <ac:cxnSpMk id="6" creationId="{3AF7A455-1396-4704-859D-A80F9B181DFB}"/>
          </ac:cxnSpMkLst>
        </pc:cxnChg>
        <pc:cxnChg chg="mod">
          <ac:chgData name="Edwards, Bryan L" userId="f4f95c28-0e36-45e7-82e6-878a1e6f3016" providerId="ADAL" clId="{57936BA7-000E-498C-98E2-A7A9AE40694E}" dt="2018-12-05T13:19:29.398" v="418" actId="1076"/>
          <ac:cxnSpMkLst>
            <pc:docMk/>
            <pc:sldMk cId="3732347640" sldId="286"/>
            <ac:cxnSpMk id="19" creationId="{3B6D3597-7E48-438C-98F5-97D02067548E}"/>
          </ac:cxnSpMkLst>
        </pc:cxnChg>
      </pc:sldChg>
      <pc:sldChg chg="del">
        <pc:chgData name="Edwards, Bryan L" userId="f4f95c28-0e36-45e7-82e6-878a1e6f3016" providerId="ADAL" clId="{57936BA7-000E-498C-98E2-A7A9AE40694E}" dt="2018-12-05T13:20:04.585" v="423" actId="2696"/>
        <pc:sldMkLst>
          <pc:docMk/>
          <pc:sldMk cId="3614107107" sldId="290"/>
        </pc:sldMkLst>
      </pc:sldChg>
      <pc:sldChg chg="del">
        <pc:chgData name="Edwards, Bryan L" userId="f4f95c28-0e36-45e7-82e6-878a1e6f3016" providerId="ADAL" clId="{57936BA7-000E-498C-98E2-A7A9AE40694E}" dt="2018-12-05T13:20:07.682" v="424" actId="2696"/>
        <pc:sldMkLst>
          <pc:docMk/>
          <pc:sldMk cId="1507910374" sldId="292"/>
        </pc:sldMkLst>
      </pc:sldChg>
      <pc:sldChg chg="modSp">
        <pc:chgData name="Edwards, Bryan L" userId="f4f95c28-0e36-45e7-82e6-878a1e6f3016" providerId="ADAL" clId="{57936BA7-000E-498C-98E2-A7A9AE40694E}" dt="2018-12-05T13:16:06.163" v="416" actId="20577"/>
        <pc:sldMkLst>
          <pc:docMk/>
          <pc:sldMk cId="239241992" sldId="294"/>
        </pc:sldMkLst>
        <pc:spChg chg="mod">
          <ac:chgData name="Edwards, Bryan L" userId="f4f95c28-0e36-45e7-82e6-878a1e6f3016" providerId="ADAL" clId="{57936BA7-000E-498C-98E2-A7A9AE40694E}" dt="2018-12-05T13:16:06.163" v="416" actId="20577"/>
          <ac:spMkLst>
            <pc:docMk/>
            <pc:sldMk cId="239241992" sldId="294"/>
            <ac:spMk id="2" creationId="{00000000-0000-0000-0000-000000000000}"/>
          </ac:spMkLst>
        </pc:spChg>
      </pc:sldChg>
      <pc:sldChg chg="del">
        <pc:chgData name="Edwards, Bryan L" userId="f4f95c28-0e36-45e7-82e6-878a1e6f3016" providerId="ADAL" clId="{57936BA7-000E-498C-98E2-A7A9AE40694E}" dt="2018-12-05T13:15:42.741" v="408" actId="2696"/>
        <pc:sldMkLst>
          <pc:docMk/>
          <pc:sldMk cId="3554710823" sldId="294"/>
        </pc:sldMkLst>
      </pc:sldChg>
      <pc:sldChg chg="del">
        <pc:chgData name="Edwards, Bryan L" userId="f4f95c28-0e36-45e7-82e6-878a1e6f3016" providerId="ADAL" clId="{57936BA7-000E-498C-98E2-A7A9AE40694E}" dt="2018-12-05T13:13:50.617" v="406" actId="2696"/>
        <pc:sldMkLst>
          <pc:docMk/>
          <pc:sldMk cId="174114665" sldId="301"/>
        </pc:sldMkLst>
      </pc:sldChg>
      <pc:sldChg chg="addSp delSp modSp delAnim modAnim">
        <pc:chgData name="Edwards, Bryan L" userId="f4f95c28-0e36-45e7-82e6-878a1e6f3016" providerId="ADAL" clId="{57936BA7-000E-498C-98E2-A7A9AE40694E}" dt="2018-12-05T12:56:59.146" v="328" actId="313"/>
        <pc:sldMkLst>
          <pc:docMk/>
          <pc:sldMk cId="3079421113" sldId="315"/>
        </pc:sldMkLst>
        <pc:spChg chg="mod">
          <ac:chgData name="Edwards, Bryan L" userId="f4f95c28-0e36-45e7-82e6-878a1e6f3016" providerId="ADAL" clId="{57936BA7-000E-498C-98E2-A7A9AE40694E}" dt="2018-12-05T12:56:59.146" v="328" actId="313"/>
          <ac:spMkLst>
            <pc:docMk/>
            <pc:sldMk cId="3079421113" sldId="315"/>
            <ac:spMk id="5" creationId="{00000000-0000-0000-0000-000000000000}"/>
          </ac:spMkLst>
        </pc:spChg>
        <pc:spChg chg="add del mod">
          <ac:chgData name="Edwards, Bryan L" userId="f4f95c28-0e36-45e7-82e6-878a1e6f3016" providerId="ADAL" clId="{57936BA7-000E-498C-98E2-A7A9AE40694E}" dt="2018-12-05T12:55:52.520" v="282" actId="478"/>
          <ac:spMkLst>
            <pc:docMk/>
            <pc:sldMk cId="3079421113" sldId="315"/>
            <ac:spMk id="7" creationId="{A2DD20B2-A40A-4529-80C4-B8B10F6E7846}"/>
          </ac:spMkLst>
        </pc:spChg>
      </pc:sldChg>
      <pc:sldChg chg="addSp delSp modSp delAnim modAnim">
        <pc:chgData name="Edwards, Bryan L" userId="f4f95c28-0e36-45e7-82e6-878a1e6f3016" providerId="ADAL" clId="{57936BA7-000E-498C-98E2-A7A9AE40694E}" dt="2018-12-05T12:26:45.426" v="199"/>
        <pc:sldMkLst>
          <pc:docMk/>
          <pc:sldMk cId="2487916150" sldId="319"/>
        </pc:sldMkLst>
        <pc:spChg chg="add mod">
          <ac:chgData name="Edwards, Bryan L" userId="f4f95c28-0e36-45e7-82e6-878a1e6f3016" providerId="ADAL" clId="{57936BA7-000E-498C-98E2-A7A9AE40694E}" dt="2018-12-05T12:16:59.223" v="155" actId="207"/>
          <ac:spMkLst>
            <pc:docMk/>
            <pc:sldMk cId="2487916150" sldId="319"/>
            <ac:spMk id="2" creationId="{CAE18EEA-C6E9-4908-9E61-682C170B784B}"/>
          </ac:spMkLst>
        </pc:spChg>
        <pc:spChg chg="mod">
          <ac:chgData name="Edwards, Bryan L" userId="f4f95c28-0e36-45e7-82e6-878a1e6f3016" providerId="ADAL" clId="{57936BA7-000E-498C-98E2-A7A9AE40694E}" dt="2018-12-05T12:10:05.444" v="59" actId="20577"/>
          <ac:spMkLst>
            <pc:docMk/>
            <pc:sldMk cId="2487916150" sldId="319"/>
            <ac:spMk id="6" creationId="{00000000-0000-0000-0000-000000000000}"/>
          </ac:spMkLst>
        </pc:spChg>
        <pc:spChg chg="del">
          <ac:chgData name="Edwards, Bryan L" userId="f4f95c28-0e36-45e7-82e6-878a1e6f3016" providerId="ADAL" clId="{57936BA7-000E-498C-98E2-A7A9AE40694E}" dt="2018-12-05T12:12:01.037" v="64" actId="478"/>
          <ac:spMkLst>
            <pc:docMk/>
            <pc:sldMk cId="2487916150" sldId="319"/>
            <ac:spMk id="7" creationId="{00000000-0000-0000-0000-000000000000}"/>
          </ac:spMkLst>
        </pc:spChg>
        <pc:spChg chg="del mod">
          <ac:chgData name="Edwards, Bryan L" userId="f4f95c28-0e36-45e7-82e6-878a1e6f3016" providerId="ADAL" clId="{57936BA7-000E-498C-98E2-A7A9AE40694E}" dt="2018-12-05T12:12:09.507" v="70" actId="478"/>
          <ac:spMkLst>
            <pc:docMk/>
            <pc:sldMk cId="2487916150" sldId="319"/>
            <ac:spMk id="9" creationId="{00000000-0000-0000-0000-000000000000}"/>
          </ac:spMkLst>
        </pc:spChg>
        <pc:spChg chg="del">
          <ac:chgData name="Edwards, Bryan L" userId="f4f95c28-0e36-45e7-82e6-878a1e6f3016" providerId="ADAL" clId="{57936BA7-000E-498C-98E2-A7A9AE40694E}" dt="2018-12-05T12:12:02.727" v="65" actId="478"/>
          <ac:spMkLst>
            <pc:docMk/>
            <pc:sldMk cId="2487916150" sldId="319"/>
            <ac:spMk id="10" creationId="{00000000-0000-0000-0000-000000000000}"/>
          </ac:spMkLst>
        </pc:spChg>
        <pc:spChg chg="del">
          <ac:chgData name="Edwards, Bryan L" userId="f4f95c28-0e36-45e7-82e6-878a1e6f3016" providerId="ADAL" clId="{57936BA7-000E-498C-98E2-A7A9AE40694E}" dt="2018-12-05T12:14:39.209" v="71" actId="478"/>
          <ac:spMkLst>
            <pc:docMk/>
            <pc:sldMk cId="2487916150" sldId="319"/>
            <ac:spMk id="11" creationId="{00000000-0000-0000-0000-000000000000}"/>
          </ac:spMkLst>
        </pc:spChg>
        <pc:spChg chg="del">
          <ac:chgData name="Edwards, Bryan L" userId="f4f95c28-0e36-45e7-82e6-878a1e6f3016" providerId="ADAL" clId="{57936BA7-000E-498C-98E2-A7A9AE40694E}" dt="2018-12-05T12:12:06.788" v="68" actId="478"/>
          <ac:spMkLst>
            <pc:docMk/>
            <pc:sldMk cId="2487916150" sldId="319"/>
            <ac:spMk id="12" creationId="{00000000-0000-0000-0000-000000000000}"/>
          </ac:spMkLst>
        </pc:spChg>
        <pc:spChg chg="del">
          <ac:chgData name="Edwards, Bryan L" userId="f4f95c28-0e36-45e7-82e6-878a1e6f3016" providerId="ADAL" clId="{57936BA7-000E-498C-98E2-A7A9AE40694E}" dt="2018-12-05T12:12:03.678" v="66" actId="478"/>
          <ac:spMkLst>
            <pc:docMk/>
            <pc:sldMk cId="2487916150" sldId="319"/>
            <ac:spMk id="13" creationId="{00000000-0000-0000-0000-000000000000}"/>
          </ac:spMkLst>
        </pc:spChg>
        <pc:spChg chg="add mod">
          <ac:chgData name="Edwards, Bryan L" userId="f4f95c28-0e36-45e7-82e6-878a1e6f3016" providerId="ADAL" clId="{57936BA7-000E-498C-98E2-A7A9AE40694E}" dt="2018-12-05T12:17:30.097" v="162" actId="1076"/>
          <ac:spMkLst>
            <pc:docMk/>
            <pc:sldMk cId="2487916150" sldId="319"/>
            <ac:spMk id="15" creationId="{E93B979B-43D8-4F2A-BBAA-00433CFCC104}"/>
          </ac:spMkLst>
        </pc:spChg>
        <pc:spChg chg="add mod">
          <ac:chgData name="Edwards, Bryan L" userId="f4f95c28-0e36-45e7-82e6-878a1e6f3016" providerId="ADAL" clId="{57936BA7-000E-498C-98E2-A7A9AE40694E}" dt="2018-12-05T12:17:36.396" v="163" actId="1076"/>
          <ac:spMkLst>
            <pc:docMk/>
            <pc:sldMk cId="2487916150" sldId="319"/>
            <ac:spMk id="16" creationId="{598B74B4-F05D-413B-924B-53AAF0EDB619}"/>
          </ac:spMkLst>
        </pc:spChg>
        <pc:spChg chg="add mod">
          <ac:chgData name="Edwards, Bryan L" userId="f4f95c28-0e36-45e7-82e6-878a1e6f3016" providerId="ADAL" clId="{57936BA7-000E-498C-98E2-A7A9AE40694E}" dt="2018-12-05T12:17:14.097" v="159" actId="1076"/>
          <ac:spMkLst>
            <pc:docMk/>
            <pc:sldMk cId="2487916150" sldId="319"/>
            <ac:spMk id="17" creationId="{AF9CB13D-C4AB-43D8-A7D6-7211E461E832}"/>
          </ac:spMkLst>
        </pc:spChg>
        <pc:spChg chg="add mod">
          <ac:chgData name="Edwards, Bryan L" userId="f4f95c28-0e36-45e7-82e6-878a1e6f3016" providerId="ADAL" clId="{57936BA7-000E-498C-98E2-A7A9AE40694E}" dt="2018-12-05T12:17:52.306" v="166" actId="1076"/>
          <ac:spMkLst>
            <pc:docMk/>
            <pc:sldMk cId="2487916150" sldId="319"/>
            <ac:spMk id="18" creationId="{DCD4BDFA-4480-40F7-A8A8-6134EEB1984E}"/>
          </ac:spMkLst>
        </pc:spChg>
        <pc:spChg chg="add mod">
          <ac:chgData name="Edwards, Bryan L" userId="f4f95c28-0e36-45e7-82e6-878a1e6f3016" providerId="ADAL" clId="{57936BA7-000E-498C-98E2-A7A9AE40694E}" dt="2018-12-05T12:18:06.597" v="170" actId="1076"/>
          <ac:spMkLst>
            <pc:docMk/>
            <pc:sldMk cId="2487916150" sldId="319"/>
            <ac:spMk id="19" creationId="{D19DA99A-B814-4DDB-AF4B-E95EA5B7788D}"/>
          </ac:spMkLst>
        </pc:spChg>
        <pc:spChg chg="add mod">
          <ac:chgData name="Edwards, Bryan L" userId="f4f95c28-0e36-45e7-82e6-878a1e6f3016" providerId="ADAL" clId="{57936BA7-000E-498C-98E2-A7A9AE40694E}" dt="2018-12-05T12:24:00.675" v="181" actId="14100"/>
          <ac:spMkLst>
            <pc:docMk/>
            <pc:sldMk cId="2487916150" sldId="319"/>
            <ac:spMk id="24" creationId="{B3187840-249D-4618-A048-67AA7E692E5D}"/>
          </ac:spMkLst>
        </pc:spChg>
        <pc:picChg chg="del">
          <ac:chgData name="Edwards, Bryan L" userId="f4f95c28-0e36-45e7-82e6-878a1e6f3016" providerId="ADAL" clId="{57936BA7-000E-498C-98E2-A7A9AE40694E}" dt="2018-12-05T12:11:57.303" v="63" actId="478"/>
          <ac:picMkLst>
            <pc:docMk/>
            <pc:sldMk cId="2487916150" sldId="319"/>
            <ac:picMk id="5" creationId="{00000000-0000-0000-0000-000000000000}"/>
          </ac:picMkLst>
        </pc:picChg>
        <pc:picChg chg="del">
          <ac:chgData name="Edwards, Bryan L" userId="f4f95c28-0e36-45e7-82e6-878a1e6f3016" providerId="ADAL" clId="{57936BA7-000E-498C-98E2-A7A9AE40694E}" dt="2018-12-05T12:12:05.021" v="67" actId="478"/>
          <ac:picMkLst>
            <pc:docMk/>
            <pc:sldMk cId="2487916150" sldId="319"/>
            <ac:picMk id="8" creationId="{00000000-0000-0000-0000-000000000000}"/>
          </ac:picMkLst>
        </pc:picChg>
        <pc:picChg chg="add mod">
          <ac:chgData name="Edwards, Bryan L" userId="f4f95c28-0e36-45e7-82e6-878a1e6f3016" providerId="ADAL" clId="{57936BA7-000E-498C-98E2-A7A9AE40694E}" dt="2018-12-05T12:14:44.833" v="74" actId="1076"/>
          <ac:picMkLst>
            <pc:docMk/>
            <pc:sldMk cId="2487916150" sldId="319"/>
            <ac:picMk id="1026" creationId="{1B9BDAE7-479F-4388-B203-51CEF1ED8760}"/>
          </ac:picMkLst>
        </pc:picChg>
        <pc:picChg chg="add mod">
          <ac:chgData name="Edwards, Bryan L" userId="f4f95c28-0e36-45e7-82e6-878a1e6f3016" providerId="ADAL" clId="{57936BA7-000E-498C-98E2-A7A9AE40694E}" dt="2018-12-05T12:15:54.817" v="78" actId="1076"/>
          <ac:picMkLst>
            <pc:docMk/>
            <pc:sldMk cId="2487916150" sldId="319"/>
            <ac:picMk id="1028" creationId="{D3F7A9E4-63D1-4C11-8A81-9D3449047B74}"/>
          </ac:picMkLst>
        </pc:picChg>
        <pc:cxnChg chg="add mod">
          <ac:chgData name="Edwards, Bryan L" userId="f4f95c28-0e36-45e7-82e6-878a1e6f3016" providerId="ADAL" clId="{57936BA7-000E-498C-98E2-A7A9AE40694E}" dt="2018-12-05T12:25:59.409" v="193" actId="14100"/>
          <ac:cxnSpMkLst>
            <pc:docMk/>
            <pc:sldMk cId="2487916150" sldId="319"/>
            <ac:cxnSpMk id="20" creationId="{AD742BB2-D9F4-4546-82B9-9B9E497F700C}"/>
          </ac:cxnSpMkLst>
        </pc:cxnChg>
        <pc:cxnChg chg="add mod">
          <ac:chgData name="Edwards, Bryan L" userId="f4f95c28-0e36-45e7-82e6-878a1e6f3016" providerId="ADAL" clId="{57936BA7-000E-498C-98E2-A7A9AE40694E}" dt="2018-12-05T12:26:03.299" v="194" actId="14100"/>
          <ac:cxnSpMkLst>
            <pc:docMk/>
            <pc:sldMk cId="2487916150" sldId="319"/>
            <ac:cxnSpMk id="26" creationId="{5305A6CF-FA3C-4C50-A055-8BAD5CA86A67}"/>
          </ac:cxnSpMkLst>
        </pc:cxnChg>
        <pc:cxnChg chg="add mod">
          <ac:chgData name="Edwards, Bryan L" userId="f4f95c28-0e36-45e7-82e6-878a1e6f3016" providerId="ADAL" clId="{57936BA7-000E-498C-98E2-A7A9AE40694E}" dt="2018-12-05T12:26:18.988" v="197" actId="692"/>
          <ac:cxnSpMkLst>
            <pc:docMk/>
            <pc:sldMk cId="2487916150" sldId="319"/>
            <ac:cxnSpMk id="30" creationId="{2E0EA1C4-EA91-46EF-ACB5-7C639DA748BF}"/>
          </ac:cxnSpMkLst>
        </pc:cxnChg>
      </pc:sldChg>
      <pc:sldChg chg="addSp delSp modSp">
        <pc:chgData name="Edwards, Bryan L" userId="f4f95c28-0e36-45e7-82e6-878a1e6f3016" providerId="ADAL" clId="{57936BA7-000E-498C-98E2-A7A9AE40694E}" dt="2018-12-05T13:09:38.961" v="405" actId="1076"/>
        <pc:sldMkLst>
          <pc:docMk/>
          <pc:sldMk cId="645560635" sldId="320"/>
        </pc:sldMkLst>
        <pc:spChg chg="mod">
          <ac:chgData name="Edwards, Bryan L" userId="f4f95c28-0e36-45e7-82e6-878a1e6f3016" providerId="ADAL" clId="{57936BA7-000E-498C-98E2-A7A9AE40694E}" dt="2018-12-05T13:04:58.958" v="376" actId="20577"/>
          <ac:spMkLst>
            <pc:docMk/>
            <pc:sldMk cId="645560635" sldId="320"/>
            <ac:spMk id="2" creationId="{00000000-0000-0000-0000-000000000000}"/>
          </ac:spMkLst>
        </pc:spChg>
        <pc:spChg chg="add del mod">
          <ac:chgData name="Edwards, Bryan L" userId="f4f95c28-0e36-45e7-82e6-878a1e6f3016" providerId="ADAL" clId="{57936BA7-000E-498C-98E2-A7A9AE40694E}" dt="2018-12-05T13:03:02.442" v="333"/>
          <ac:spMkLst>
            <pc:docMk/>
            <pc:sldMk cId="645560635" sldId="320"/>
            <ac:spMk id="4" creationId="{64993B09-A305-4044-85BD-62372FD4B41B}"/>
          </ac:spMkLst>
        </pc:spChg>
        <pc:spChg chg="add mod">
          <ac:chgData name="Edwards, Bryan L" userId="f4f95c28-0e36-45e7-82e6-878a1e6f3016" providerId="ADAL" clId="{57936BA7-000E-498C-98E2-A7A9AE40694E}" dt="2018-12-05T13:09:32.721" v="404" actId="1076"/>
          <ac:spMkLst>
            <pc:docMk/>
            <pc:sldMk cId="645560635" sldId="320"/>
            <ac:spMk id="5" creationId="{E152B8FC-9EF8-44F2-9525-83C9E00052A8}"/>
          </ac:spMkLst>
        </pc:spChg>
        <pc:spChg chg="add mod">
          <ac:chgData name="Edwards, Bryan L" userId="f4f95c28-0e36-45e7-82e6-878a1e6f3016" providerId="ADAL" clId="{57936BA7-000E-498C-98E2-A7A9AE40694E}" dt="2018-12-05T13:06:09.318" v="395" actId="20577"/>
          <ac:spMkLst>
            <pc:docMk/>
            <pc:sldMk cId="645560635" sldId="320"/>
            <ac:spMk id="9" creationId="{E3FC204C-E2E2-4079-A87B-FF47ED5CD28A}"/>
          </ac:spMkLst>
        </pc:spChg>
        <pc:picChg chg="del">
          <ac:chgData name="Edwards, Bryan L" userId="f4f95c28-0e36-45e7-82e6-878a1e6f3016" providerId="ADAL" clId="{57936BA7-000E-498C-98E2-A7A9AE40694E}" dt="2018-12-05T13:02:44.099" v="329" actId="478"/>
          <ac:picMkLst>
            <pc:docMk/>
            <pc:sldMk cId="645560635" sldId="320"/>
            <ac:picMk id="3" creationId="{F7DE02CE-EC52-4E05-97C8-1C107F855F1F}"/>
          </ac:picMkLst>
        </pc:picChg>
        <pc:picChg chg="add del mod">
          <ac:chgData name="Edwards, Bryan L" userId="f4f95c28-0e36-45e7-82e6-878a1e6f3016" providerId="ADAL" clId="{57936BA7-000E-498C-98E2-A7A9AE40694E}" dt="2018-12-05T13:03:02.442" v="333"/>
          <ac:picMkLst>
            <pc:docMk/>
            <pc:sldMk cId="645560635" sldId="320"/>
            <ac:picMk id="2049" creationId="{0C999A3B-0182-4BAD-99FA-FF9C9162A757}"/>
          </ac:picMkLst>
        </pc:picChg>
        <pc:picChg chg="add mod">
          <ac:chgData name="Edwards, Bryan L" userId="f4f95c28-0e36-45e7-82e6-878a1e6f3016" providerId="ADAL" clId="{57936BA7-000E-498C-98E2-A7A9AE40694E}" dt="2018-12-05T13:09:38.961" v="405" actId="1076"/>
          <ac:picMkLst>
            <pc:docMk/>
            <pc:sldMk cId="645560635" sldId="320"/>
            <ac:picMk id="2051" creationId="{AAAFB84C-ED88-4331-8F21-ED3D04A31B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E114D-7F84-4DE3-98CA-9DAAFA122215}"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411B2-E54C-495A-9063-9DC89E314A1E}" type="slidenum">
              <a:rPr lang="en-US" smtClean="0"/>
              <a:t>‹#›</a:t>
            </a:fld>
            <a:endParaRPr lang="en-US"/>
          </a:p>
        </p:txBody>
      </p:sp>
    </p:spTree>
    <p:extLst>
      <p:ext uri="{BB962C8B-B14F-4D97-AF65-F5344CB8AC3E}">
        <p14:creationId xmlns:p14="http://schemas.microsoft.com/office/powerpoint/2010/main" val="59573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ORD?  </a:t>
            </a:r>
            <a:r>
              <a:rPr lang="en-US" sz="1200" i="1" kern="1200" dirty="0">
                <a:solidFill>
                  <a:schemeClr val="tx1"/>
                </a:solidFill>
                <a:effectLst/>
                <a:latin typeface="+mn-lt"/>
                <a:ea typeface="+mn-ea"/>
                <a:cs typeface="+mn-cs"/>
              </a:rPr>
              <a:t>Well,</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besides the</a:t>
            </a:r>
            <a:r>
              <a:rPr lang="en-US" sz="1200" i="1" kern="1200" baseline="0" dirty="0">
                <a:solidFill>
                  <a:schemeClr val="tx1"/>
                </a:solidFill>
                <a:effectLst/>
                <a:latin typeface="+mn-lt"/>
                <a:ea typeface="+mn-ea"/>
                <a:cs typeface="+mn-cs"/>
              </a:rPr>
              <a:t> positive reasons those videos showed, there’s also a negative reason … </a:t>
            </a:r>
            <a:r>
              <a:rPr lang="en-US" sz="1200" i="1" kern="1200" dirty="0">
                <a:solidFill>
                  <a:schemeClr val="tx1"/>
                </a:solidFill>
                <a:effectLst/>
                <a:latin typeface="+mn-lt"/>
                <a:ea typeface="+mn-ea"/>
                <a:cs typeface="+mn-cs"/>
              </a:rPr>
              <a:t>there’s a support cliff we’re approaching with our current software. If you go to Bentley’s website you’ll see this Support Policy Chart. Bentley is discontinuing support for all “non-CONNECT Edition”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product lines January 1, 2021.  And you see the dates there that apply to V8i: SS2, SS3, &amp; SS4.  Basically, the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“Support Expires” date means you’ve been put on notice, and the “Support Discontinues” date … is when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they disconnect the phone line.  More generally speaking, what this chart says is, if you’re not looking </a:t>
            </a:r>
            <a:r>
              <a:rPr lang="en-US" sz="1200" i="1" u="sng" kern="1200" dirty="0">
                <a:solidFill>
                  <a:schemeClr val="tx1"/>
                </a:solidFill>
                <a:effectLst/>
                <a:latin typeface="+mn-lt"/>
                <a:ea typeface="+mn-ea"/>
                <a:cs typeface="+mn-cs"/>
              </a:rPr>
              <a:t>forward</a:t>
            </a:r>
            <a:r>
              <a:rPr lang="en-US" sz="1200" i="1" kern="1200" dirty="0">
                <a:solidFill>
                  <a:schemeClr val="tx1"/>
                </a:solidFill>
                <a:effectLst/>
                <a:latin typeface="+mn-lt"/>
                <a:ea typeface="+mn-ea"/>
                <a:cs typeface="+mn-cs"/>
              </a:rPr>
              <a:t> to 3D modeling, you’re looking </a:t>
            </a:r>
            <a:r>
              <a:rPr lang="en-US" sz="1200" i="1" u="sng" kern="1200" dirty="0">
                <a:solidFill>
                  <a:schemeClr val="tx1"/>
                </a:solidFill>
                <a:effectLst/>
                <a:latin typeface="+mn-lt"/>
                <a:ea typeface="+mn-ea"/>
                <a:cs typeface="+mn-cs"/>
              </a:rPr>
              <a:t>backwards</a:t>
            </a:r>
            <a:r>
              <a:rPr lang="en-US" sz="1200" i="1" kern="1200" dirty="0">
                <a:solidFill>
                  <a:schemeClr val="tx1"/>
                </a:solidFill>
                <a:effectLst/>
                <a:latin typeface="+mn-lt"/>
                <a:ea typeface="+mn-ea"/>
                <a:cs typeface="+mn-cs"/>
              </a:rPr>
              <a:t>.  As far as Bentley is concerned …  is the only option. This is where the industry is headed and where NCDOT is headed.</a:t>
            </a:r>
            <a:r>
              <a:rPr lang="en-US" sz="1200" kern="1200" dirty="0">
                <a:solidFill>
                  <a:schemeClr val="tx1"/>
                </a:solidFill>
                <a:effectLst/>
                <a:latin typeface="+mn-lt"/>
                <a:ea typeface="+mn-ea"/>
                <a:cs typeface="+mn-cs"/>
              </a:rPr>
              <a:t>                         </a:t>
            </a:r>
            <a:r>
              <a:rPr lang="en-US" sz="800" kern="1200" dirty="0">
                <a:solidFill>
                  <a:schemeClr val="tx1"/>
                </a:solidFill>
                <a:effectLst/>
                <a:latin typeface="+mn-lt"/>
                <a:ea typeface="+mn-ea"/>
                <a:cs typeface="+mn-cs"/>
              </a:rPr>
              <a:t>(</a:t>
            </a:r>
            <a:r>
              <a:rPr lang="en-US" sz="800" kern="1200" dirty="0" err="1">
                <a:solidFill>
                  <a:schemeClr val="tx1"/>
                </a:solidFill>
                <a:effectLst/>
                <a:latin typeface="+mn-lt"/>
                <a:ea typeface="+mn-ea"/>
                <a:cs typeface="+mn-cs"/>
              </a:rPr>
              <a:t>InRoads</a:t>
            </a:r>
            <a:r>
              <a:rPr lang="en-US" sz="800" kern="1200" dirty="0">
                <a:solidFill>
                  <a:schemeClr val="tx1"/>
                </a:solidFill>
                <a:effectLst/>
                <a:latin typeface="+mn-lt"/>
                <a:ea typeface="+mn-ea"/>
                <a:cs typeface="+mn-cs"/>
              </a:rPr>
              <a:t>, MXROAD, </a:t>
            </a:r>
            <a:r>
              <a:rPr lang="en-US" sz="800" kern="1200" dirty="0" err="1">
                <a:solidFill>
                  <a:schemeClr val="tx1"/>
                </a:solidFill>
                <a:effectLst/>
                <a:latin typeface="+mn-lt"/>
                <a:ea typeface="+mn-ea"/>
                <a:cs typeface="+mn-cs"/>
              </a:rPr>
              <a:t>Geopak</a:t>
            </a:r>
            <a:r>
              <a:rPr lang="en-US" sz="800" kern="1200" dirty="0">
                <a:solidFill>
                  <a:schemeClr val="tx1"/>
                </a:solidFill>
                <a:effectLst/>
                <a:latin typeface="+mn-lt"/>
                <a:ea typeface="+mn-ea"/>
                <a:cs typeface="+mn-cs"/>
              </a:rPr>
              <a:t> all gone.)</a:t>
            </a:r>
            <a:r>
              <a:rPr lang="en-US" sz="800" b="1" i="1" kern="1200" dirty="0">
                <a:solidFill>
                  <a:schemeClr val="tx1"/>
                </a:solidFill>
                <a:effectLst/>
                <a:latin typeface="+mn-lt"/>
                <a:ea typeface="+mn-ea"/>
                <a:cs typeface="+mn-cs"/>
              </a:rPr>
              <a:t> *click*</a:t>
            </a:r>
            <a:r>
              <a:rPr lang="en-US" sz="800" i="1"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E2B87A-B7C2-431D-AEE3-A9D4D747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34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 … WHEN? … And HOW do we get there?</a:t>
            </a:r>
            <a:r>
              <a:rPr lang="en-US" sz="1200" kern="1200" dirty="0">
                <a:solidFill>
                  <a:schemeClr val="tx1"/>
                </a:solidFill>
                <a:effectLst/>
                <a:latin typeface="+mn-lt"/>
                <a:ea typeface="+mn-ea"/>
                <a:cs typeface="+mn-cs"/>
              </a:rPr>
              <a:t>  Hopefully you saw the August 14 memo sent out by Chief Tim Little announcing the department’s intentions to move to ORD.  Implementation is tentatively set for </a:t>
            </a:r>
            <a:r>
              <a:rPr lang="en-US" sz="1200" b="1" kern="1200" dirty="0">
                <a:solidFill>
                  <a:schemeClr val="tx1"/>
                </a:solidFill>
                <a:effectLst/>
                <a:latin typeface="+mn-lt"/>
                <a:ea typeface="+mn-ea"/>
                <a:cs typeface="+mn-cs"/>
              </a:rPr>
              <a:t>the first quarter of next year.</a:t>
            </a:r>
            <a:r>
              <a:rPr lang="en-US" sz="1200" kern="1200" dirty="0">
                <a:solidFill>
                  <a:schemeClr val="tx1"/>
                </a:solidFill>
                <a:effectLst/>
                <a:latin typeface="+mn-lt"/>
                <a:ea typeface="+mn-ea"/>
                <a:cs typeface="+mn-cs"/>
              </a:rPr>
              <a:t>  I will say, a lot of planets have to align to meet that goal.  There are a lot of unknowns yet to be uncovered and changes that will need to take place across several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departmental units. To do this, we are closing in on getting an ORD Pilot Program started this month. The main goal with the pilots, will be to produce an </a:t>
            </a:r>
            <a:r>
              <a:rPr lang="en-US" sz="1200" i="1" kern="1200" dirty="0">
                <a:solidFill>
                  <a:schemeClr val="tx1"/>
                </a:solidFill>
                <a:effectLst/>
                <a:latin typeface="+mn-lt"/>
                <a:ea typeface="+mn-ea"/>
                <a:cs typeface="+mn-cs"/>
              </a:rPr>
              <a:t>integrated model </a:t>
            </a:r>
            <a:r>
              <a:rPr lang="en-US" sz="1200" kern="1200" dirty="0">
                <a:solidFill>
                  <a:schemeClr val="tx1"/>
                </a:solidFill>
                <a:effectLst/>
                <a:latin typeface="+mn-lt"/>
                <a:ea typeface="+mn-ea"/>
                <a:cs typeface="+mn-cs"/>
              </a:rPr>
              <a:t>across all disciplines.  Which of course in ORD is necessary to create the plans to LET the project. Now doing this will test the software, and our workspaces, but mainly our </a:t>
            </a:r>
            <a:r>
              <a:rPr lang="en-US" sz="1200" i="1" kern="1200" dirty="0">
                <a:solidFill>
                  <a:schemeClr val="tx1"/>
                </a:solidFill>
                <a:effectLst/>
                <a:latin typeface="+mn-lt"/>
                <a:ea typeface="+mn-ea"/>
                <a:cs typeface="+mn-cs"/>
              </a:rPr>
              <a:t>workflows</a:t>
            </a:r>
            <a:r>
              <a:rPr lang="en-US" sz="1200" kern="1200" dirty="0">
                <a:solidFill>
                  <a:schemeClr val="tx1"/>
                </a:solidFill>
                <a:effectLst/>
                <a:latin typeface="+mn-lt"/>
                <a:ea typeface="+mn-ea"/>
                <a:cs typeface="+mn-cs"/>
              </a:rPr>
              <a:t>.  It’ll test the “WHY” we produce what we produce … and help begin the discussions of what operations need to be carried forward into a </a:t>
            </a:r>
            <a:r>
              <a:rPr lang="en-US" sz="1200" i="1" kern="1200" dirty="0">
                <a:solidFill>
                  <a:schemeClr val="tx1"/>
                </a:solidFill>
                <a:effectLst/>
                <a:latin typeface="+mn-lt"/>
                <a:ea typeface="+mn-ea"/>
                <a:cs typeface="+mn-cs"/>
              </a:rPr>
              <a:t>modeling workflow</a:t>
            </a:r>
            <a:r>
              <a:rPr lang="en-US" sz="1200" kern="1200" dirty="0">
                <a:solidFill>
                  <a:schemeClr val="tx1"/>
                </a:solidFill>
                <a:effectLst/>
                <a:latin typeface="+mn-lt"/>
                <a:ea typeface="+mn-ea"/>
                <a:cs typeface="+mn-cs"/>
              </a:rPr>
              <a:t>.  What we need to STOP, START, or CONTINUE.  The thinking currently, is the pilot projects files will be managed through ProjectWise and these projects will use managed workspaces.  The first wave</a:t>
            </a:r>
            <a:r>
              <a:rPr lang="en-US" sz="1200" kern="1200" baseline="0" dirty="0">
                <a:solidFill>
                  <a:schemeClr val="tx1"/>
                </a:solidFill>
                <a:effectLst/>
                <a:latin typeface="+mn-lt"/>
                <a:ea typeface="+mn-ea"/>
                <a:cs typeface="+mn-cs"/>
              </a:rPr>
              <a:t> will begin this year and involve 5 to 10 projects.  The second wave will start next January and will add another 10 to 15 projects.  Third wave … to be determined.</a:t>
            </a:r>
            <a:r>
              <a:rPr lang="en-US" sz="1200" b="1" i="1" kern="1200" dirty="0">
                <a:solidFill>
                  <a:schemeClr val="tx1"/>
                </a:solidFill>
                <a:effectLst/>
                <a:latin typeface="+mn-lt"/>
                <a:ea typeface="+mn-ea"/>
                <a:cs typeface="+mn-cs"/>
              </a:rPr>
              <a:t> *click*</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E2B87A-B7C2-431D-AEE3-A9D4D747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little more information on</a:t>
            </a:r>
            <a:r>
              <a:rPr lang="en-US" b="1" baseline="0" dirty="0"/>
              <a:t> the pilot program </a:t>
            </a:r>
            <a:r>
              <a:rPr lang="en-US" baseline="0" dirty="0"/>
              <a:t>… on Project Selection, as I’m sure you’d agree, you want to set the bar a little low on your first jump, so we’re going with Intersection, Bridge, Widening as our initial project types. They should be “non-accelerated” projects, with plans just starting.  On schedule, a R/W date of no earlier than June 2019 should allow time to </a:t>
            </a:r>
            <a:r>
              <a:rPr lang="en-US" i="1" baseline="0" dirty="0"/>
              <a:t>de-bug</a:t>
            </a:r>
            <a:r>
              <a:rPr lang="en-US" i="0" baseline="0" dirty="0"/>
              <a:t> any issues that might arise.  </a:t>
            </a:r>
            <a:r>
              <a:rPr lang="en-US" baseline="0" dirty="0"/>
              <a:t>Some will be “In-House” designed projects.  For those that are not “In-House” projects that will be done by Private Engineering Firms, we would expect to see firms with EXPERT level designers &amp; CADD operators attached to the projects.  And by “expert level” the preference would be for employees to not just have a strong project portfolio, but to also have a CADD coordinator / CADD developer background. We would expect to see the people involved to have completed Bentley’s ORD LEARN Server training and NCDOT’s “ORD </a:t>
            </a:r>
            <a:r>
              <a:rPr lang="en-US" baseline="0" dirty="0" err="1"/>
              <a:t>Quickstart</a:t>
            </a:r>
            <a:r>
              <a:rPr lang="en-US" baseline="0" dirty="0"/>
              <a:t> Training” that’s been offered through NCLUG. </a:t>
            </a:r>
            <a:r>
              <a:rPr lang="en-US" sz="1200" b="1" i="1" kern="1200" dirty="0">
                <a:solidFill>
                  <a:schemeClr val="tx1"/>
                </a:solidFill>
                <a:effectLst/>
                <a:latin typeface="+mn-lt"/>
                <a:ea typeface="+mn-ea"/>
                <a:cs typeface="+mn-cs"/>
              </a:rPr>
              <a:t>*click*</a:t>
            </a:r>
            <a:r>
              <a:rPr lang="en-US" sz="1200" i="1" kern="1200" dirty="0">
                <a:solidFill>
                  <a:schemeClr val="tx1"/>
                </a:solidFill>
                <a:effectLst/>
                <a:latin typeface="+mn-lt"/>
                <a:ea typeface="+mn-ea"/>
                <a:cs typeface="+mn-cs"/>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E2B87A-B7C2-431D-AEE3-A9D4D747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30558" y="3831921"/>
            <a:ext cx="11029260"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65092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307040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6D27B6-433F-4DCC-B8E8-D9781605F66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75811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6D27B6-433F-4DCC-B8E8-D9781605F66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339598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66D27B6-433F-4DCC-B8E8-D9781605F663}"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38954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207656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402132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522853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3497703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81A5848-2673-432E-8C48-356D01CE382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25282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D27B6-433F-4DCC-B8E8-D9781605F66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31813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609600" y="1733551"/>
            <a:ext cx="109728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fld id="{0D5639A5-D1D2-4A8C-9C92-EDFD7A982549}" type="slidenum">
              <a:rPr lang="en-US" smtClean="0"/>
              <a:t>‹#›</a:t>
            </a:fld>
            <a:endParaRPr lang="en-US"/>
          </a:p>
        </p:txBody>
      </p:sp>
    </p:spTree>
    <p:extLst>
      <p:ext uri="{BB962C8B-B14F-4D97-AF65-F5344CB8AC3E}">
        <p14:creationId xmlns:p14="http://schemas.microsoft.com/office/powerpoint/2010/main" val="2113485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6D27B6-433F-4DCC-B8E8-D9781605F66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425403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6D27B6-433F-4DCC-B8E8-D9781605F66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278604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D27B6-433F-4DCC-B8E8-D9781605F66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298752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66D27B6-433F-4DCC-B8E8-D9781605F663}" type="datetimeFigureOut">
              <a:rPr lang="en-US" smtClean="0"/>
              <a:t>12/5/2018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81A5848-2673-432E-8C48-356D01CE3823}" type="slidenum">
              <a:rPr lang="en-US" smtClean="0"/>
              <a:t>‹#›</a:t>
            </a:fld>
            <a:endParaRPr lang="en-US"/>
          </a:p>
        </p:txBody>
      </p:sp>
    </p:spTree>
    <p:extLst>
      <p:ext uri="{BB962C8B-B14F-4D97-AF65-F5344CB8AC3E}">
        <p14:creationId xmlns:p14="http://schemas.microsoft.com/office/powerpoint/2010/main" val="280508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fld id="{0D5639A5-D1D2-4A8C-9C92-EDFD7A982549}" type="slidenum">
              <a:rPr lang="en-US" smtClean="0"/>
              <a:t>‹#›</a:t>
            </a:fld>
            <a:endParaRPr lang="en-US"/>
          </a:p>
        </p:txBody>
      </p:sp>
    </p:spTree>
    <p:extLst>
      <p:ext uri="{BB962C8B-B14F-4D97-AF65-F5344CB8AC3E}">
        <p14:creationId xmlns:p14="http://schemas.microsoft.com/office/powerpoint/2010/main" val="350197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1"/>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fld id="{0D5639A5-D1D2-4A8C-9C92-EDFD7A982549}" type="slidenum">
              <a:rPr lang="en-US" smtClean="0"/>
              <a:t>‹#›</a:t>
            </a:fld>
            <a:endParaRPr lang="en-US"/>
          </a:p>
        </p:txBody>
      </p:sp>
    </p:spTree>
    <p:extLst>
      <p:ext uri="{BB962C8B-B14F-4D97-AF65-F5344CB8AC3E}">
        <p14:creationId xmlns:p14="http://schemas.microsoft.com/office/powerpoint/2010/main" val="130108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373374" y="6553331"/>
            <a:ext cx="1717933"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75901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1DE0BA-13CD-4C77-9420-1A614CF8731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639A5-D1D2-4A8C-9C92-EDFD7A982549}" type="slidenum">
              <a:rPr lang="en-US" smtClean="0"/>
              <a:t>‹#›</a:t>
            </a:fld>
            <a:endParaRPr lang="en-US"/>
          </a:p>
        </p:txBody>
      </p:sp>
    </p:spTree>
    <p:extLst>
      <p:ext uri="{BB962C8B-B14F-4D97-AF65-F5344CB8AC3E}">
        <p14:creationId xmlns:p14="http://schemas.microsoft.com/office/powerpoint/2010/main" val="45718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6D27B6-433F-4DCC-B8E8-D9781605F66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40038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D27B6-433F-4DCC-B8E8-D9781605F66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218104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D27B6-433F-4DCC-B8E8-D9781605F66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81A5848-2673-432E-8C48-356D01CE3823}" type="slidenum">
              <a:rPr lang="en-US" smtClean="0"/>
              <a:t>‹#›</a:t>
            </a:fld>
            <a:endParaRPr lang="en-US"/>
          </a:p>
        </p:txBody>
      </p:sp>
    </p:spTree>
    <p:extLst>
      <p:ext uri="{BB962C8B-B14F-4D97-AF65-F5344CB8AC3E}">
        <p14:creationId xmlns:p14="http://schemas.microsoft.com/office/powerpoint/2010/main" val="169760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8565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fld id="{0D5639A5-D1D2-4A8C-9C92-EDFD7A982549}" type="slidenum">
              <a:rPr lang="en-US" smtClean="0"/>
              <a:t>‹#›</a:t>
            </a:fld>
            <a:endParaRPr lang="en-US"/>
          </a:p>
        </p:txBody>
      </p:sp>
    </p:spTree>
    <p:extLst>
      <p:ext uri="{BB962C8B-B14F-4D97-AF65-F5344CB8AC3E}">
        <p14:creationId xmlns:p14="http://schemas.microsoft.com/office/powerpoint/2010/main" val="195919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66D27B6-433F-4DCC-B8E8-D9781605F663}" type="datetimeFigureOut">
              <a:rPr lang="en-US" smtClean="0"/>
              <a:t>12/5/2018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81A5848-2673-432E-8C48-356D01CE3823}" type="slidenum">
              <a:rPr lang="en-US" smtClean="0"/>
              <a:t>‹#›</a:t>
            </a:fld>
            <a:endParaRPr lang="en-US"/>
          </a:p>
        </p:txBody>
      </p:sp>
    </p:spTree>
    <p:extLst>
      <p:ext uri="{BB962C8B-B14F-4D97-AF65-F5344CB8AC3E}">
        <p14:creationId xmlns:p14="http://schemas.microsoft.com/office/powerpoint/2010/main" val="88633239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connect.ncdot.gov/resources/CADD/Pages/ProjectWise.aspx"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dot.pwsupport@ncdot.gov"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3.jp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47.png"/><Relationship Id="rId4" Type="http://schemas.openxmlformats.org/officeDocument/2006/relationships/image" Target="../media/image52.png"/><Relationship Id="rId9"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04975" y="477838"/>
            <a:ext cx="9144000" cy="1655762"/>
          </a:xfrm>
        </p:spPr>
        <p:txBody>
          <a:bodyPr/>
          <a:lstStyle/>
          <a:p>
            <a:r>
              <a:rPr lang="en-US" sz="2800" b="1" dirty="0"/>
              <a:t>NCDOT ProjectWise and Open Roads Designer (ORD) Update</a:t>
            </a:r>
          </a:p>
          <a:p>
            <a:endParaRPr lang="en-US" sz="2000" dirty="0">
              <a:solidFill>
                <a:srgbClr val="288DC2"/>
              </a:solidFill>
              <a:latin typeface="Times New Roman" panose="02020603050405020304" pitchFamily="18" charset="0"/>
              <a:cs typeface="Times New Roman" panose="02020603050405020304" pitchFamily="18" charset="0"/>
            </a:endParaRPr>
          </a:p>
          <a:p>
            <a:r>
              <a:rPr lang="en-US" sz="2000" dirty="0">
                <a:solidFill>
                  <a:srgbClr val="288DC2"/>
                </a:solidFill>
                <a:latin typeface="Times New Roman" panose="02020603050405020304" pitchFamily="18" charset="0"/>
                <a:cs typeface="Times New Roman" panose="02020603050405020304" pitchFamily="18" charset="0"/>
              </a:rPr>
              <a:t>NCLUG Winter Conference</a:t>
            </a:r>
          </a:p>
          <a:p>
            <a:r>
              <a:rPr lang="en-US" sz="2000" dirty="0">
                <a:solidFill>
                  <a:srgbClr val="288DC2"/>
                </a:solidFill>
                <a:latin typeface="Times New Roman" panose="02020603050405020304" pitchFamily="18" charset="0"/>
                <a:cs typeface="Times New Roman" panose="02020603050405020304" pitchFamily="18" charset="0"/>
              </a:rPr>
              <a:t>Dec 5, 2018</a:t>
            </a:r>
          </a:p>
          <a:p>
            <a:r>
              <a:rPr lang="en-US" sz="2000" dirty="0">
                <a:solidFill>
                  <a:srgbClr val="288DC2"/>
                </a:solidFill>
                <a:latin typeface="Times New Roman" panose="02020603050405020304" pitchFamily="18" charset="0"/>
                <a:cs typeface="Times New Roman" panose="02020603050405020304" pitchFamily="18" charset="0"/>
              </a:rPr>
              <a:t>Presenter:   Bryan Edwards, PE</a:t>
            </a:r>
          </a:p>
        </p:txBody>
      </p:sp>
      <p:pic>
        <p:nvPicPr>
          <p:cNvPr id="2" name="Picture 1"/>
          <p:cNvPicPr>
            <a:picLocks noChangeAspect="1"/>
          </p:cNvPicPr>
          <p:nvPr/>
        </p:nvPicPr>
        <p:blipFill>
          <a:blip r:embed="rId2"/>
          <a:stretch>
            <a:fillRect/>
          </a:stretch>
        </p:blipFill>
        <p:spPr>
          <a:xfrm>
            <a:off x="3514942" y="2873071"/>
            <a:ext cx="5524066" cy="3094990"/>
          </a:xfrm>
          <a:prstGeom prst="rect">
            <a:avLst/>
          </a:prstGeom>
        </p:spPr>
      </p:pic>
      <p:pic>
        <p:nvPicPr>
          <p:cNvPr id="5" name="Picture 4"/>
          <p:cNvPicPr>
            <a:picLocks noChangeAspect="1"/>
          </p:cNvPicPr>
          <p:nvPr/>
        </p:nvPicPr>
        <p:blipFill>
          <a:blip r:embed="rId3"/>
          <a:stretch>
            <a:fillRect/>
          </a:stretch>
        </p:blipFill>
        <p:spPr>
          <a:xfrm>
            <a:off x="233409" y="469900"/>
            <a:ext cx="752381" cy="790476"/>
          </a:xfrm>
          <a:prstGeom prst="rect">
            <a:avLst/>
          </a:prstGeom>
        </p:spPr>
      </p:pic>
    </p:spTree>
    <p:extLst>
      <p:ext uri="{BB962C8B-B14F-4D97-AF65-F5344CB8AC3E}">
        <p14:creationId xmlns:p14="http://schemas.microsoft.com/office/powerpoint/2010/main" val="136001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9900"/>
            <a:ext cx="10972800" cy="667934"/>
          </a:xfrm>
        </p:spPr>
        <p:txBody>
          <a:bodyPr/>
          <a:lstStyle/>
          <a:p>
            <a:r>
              <a:rPr lang="en-US" sz="2800" i="1" dirty="0">
                <a:solidFill>
                  <a:srgbClr val="288DC2"/>
                </a:solidFill>
                <a:latin typeface="Times New Roman" panose="02020603050405020304" pitchFamily="18" charset="0"/>
                <a:cs typeface="Times New Roman" panose="02020603050405020304" pitchFamily="18" charset="0"/>
              </a:rPr>
              <a:t>File Creation</a:t>
            </a:r>
          </a:p>
        </p:txBody>
      </p:sp>
      <p:sp>
        <p:nvSpPr>
          <p:cNvPr id="4" name="Text Placeholder 3"/>
          <p:cNvSpPr>
            <a:spLocks noGrp="1"/>
          </p:cNvSpPr>
          <p:nvPr>
            <p:ph type="body" sz="quarter" idx="12"/>
          </p:nvPr>
        </p:nvSpPr>
        <p:spPr/>
        <p:txBody>
          <a:bodyPr/>
          <a:lstStyle/>
          <a:p>
            <a:endParaRPr lang="en-US"/>
          </a:p>
        </p:txBody>
      </p:sp>
      <p:sp>
        <p:nvSpPr>
          <p:cNvPr id="10" name="Title 3"/>
          <p:cNvSpPr txBox="1">
            <a:spLocks/>
          </p:cNvSpPr>
          <p:nvPr/>
        </p:nvSpPr>
        <p:spPr bwMode="auto">
          <a:xfrm>
            <a:off x="10368281" y="524648"/>
            <a:ext cx="1612898" cy="27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1050" dirty="0"/>
              <a:t>CADD Services ProjectWise Meetings</a:t>
            </a:r>
          </a:p>
        </p:txBody>
      </p:sp>
      <p:pic>
        <p:nvPicPr>
          <p:cNvPr id="3" name="Picture 2"/>
          <p:cNvPicPr>
            <a:picLocks noChangeAspect="1"/>
          </p:cNvPicPr>
          <p:nvPr/>
        </p:nvPicPr>
        <p:blipFill>
          <a:blip r:embed="rId2"/>
          <a:stretch>
            <a:fillRect/>
          </a:stretch>
        </p:blipFill>
        <p:spPr>
          <a:xfrm>
            <a:off x="233409" y="469900"/>
            <a:ext cx="752381" cy="790476"/>
          </a:xfrm>
          <a:prstGeom prst="rect">
            <a:avLst/>
          </a:prstGeom>
        </p:spPr>
      </p:pic>
      <p:sp>
        <p:nvSpPr>
          <p:cNvPr id="7" name="TextBox 6"/>
          <p:cNvSpPr txBox="1"/>
          <p:nvPr/>
        </p:nvSpPr>
        <p:spPr>
          <a:xfrm>
            <a:off x="3167743" y="1260376"/>
            <a:ext cx="5505033"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DesignFileGenerator</a:t>
            </a:r>
            <a:r>
              <a:rPr lang="en-US" sz="1600" dirty="0">
                <a:latin typeface="Arial" panose="020B0604020202020204" pitchFamily="34" charset="0"/>
                <a:cs typeface="Arial" panose="020B0604020202020204" pitchFamily="34" charset="0"/>
              </a:rPr>
              <a:t> – Functionality Built in to ProjectWise</a:t>
            </a:r>
          </a:p>
        </p:txBody>
      </p:sp>
      <p:pic>
        <p:nvPicPr>
          <p:cNvPr id="5" name="Picture 4"/>
          <p:cNvPicPr>
            <a:picLocks noChangeAspect="1"/>
          </p:cNvPicPr>
          <p:nvPr/>
        </p:nvPicPr>
        <p:blipFill>
          <a:blip r:embed="rId3"/>
          <a:stretch>
            <a:fillRect/>
          </a:stretch>
        </p:blipFill>
        <p:spPr>
          <a:xfrm>
            <a:off x="4421828" y="1749973"/>
            <a:ext cx="2996862" cy="1036752"/>
          </a:xfrm>
          <a:prstGeom prst="rect">
            <a:avLst/>
          </a:prstGeom>
        </p:spPr>
      </p:pic>
      <p:pic>
        <p:nvPicPr>
          <p:cNvPr id="6" name="Picture 5"/>
          <p:cNvPicPr>
            <a:picLocks noChangeAspect="1"/>
          </p:cNvPicPr>
          <p:nvPr/>
        </p:nvPicPr>
        <p:blipFill>
          <a:blip r:embed="rId4"/>
          <a:stretch>
            <a:fillRect/>
          </a:stretch>
        </p:blipFill>
        <p:spPr>
          <a:xfrm>
            <a:off x="1425654" y="2930979"/>
            <a:ext cx="3192681" cy="2481943"/>
          </a:xfrm>
          <a:prstGeom prst="rect">
            <a:avLst/>
          </a:prstGeom>
        </p:spPr>
      </p:pic>
      <p:pic>
        <p:nvPicPr>
          <p:cNvPr id="8" name="Picture 7"/>
          <p:cNvPicPr>
            <a:picLocks noChangeAspect="1"/>
          </p:cNvPicPr>
          <p:nvPr/>
        </p:nvPicPr>
        <p:blipFill>
          <a:blip r:embed="rId5"/>
          <a:stretch>
            <a:fillRect/>
          </a:stretch>
        </p:blipFill>
        <p:spPr>
          <a:xfrm>
            <a:off x="4924015" y="2937768"/>
            <a:ext cx="2924367" cy="2979964"/>
          </a:xfrm>
          <a:prstGeom prst="rect">
            <a:avLst/>
          </a:prstGeom>
        </p:spPr>
      </p:pic>
      <p:pic>
        <p:nvPicPr>
          <p:cNvPr id="9" name="Picture 8"/>
          <p:cNvPicPr>
            <a:picLocks noChangeAspect="1"/>
          </p:cNvPicPr>
          <p:nvPr/>
        </p:nvPicPr>
        <p:blipFill>
          <a:blip r:embed="rId6"/>
          <a:stretch>
            <a:fillRect/>
          </a:stretch>
        </p:blipFill>
        <p:spPr>
          <a:xfrm>
            <a:off x="8085147" y="2937768"/>
            <a:ext cx="2890254" cy="3434721"/>
          </a:xfrm>
          <a:prstGeom prst="rect">
            <a:avLst/>
          </a:prstGeom>
        </p:spPr>
      </p:pic>
    </p:spTree>
    <p:extLst>
      <p:ext uri="{BB962C8B-B14F-4D97-AF65-F5344CB8AC3E}">
        <p14:creationId xmlns:p14="http://schemas.microsoft.com/office/powerpoint/2010/main" val="35061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Creation in PW - No Underscore in Filename</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sp>
        <p:nvSpPr>
          <p:cNvPr id="5" name="TextBox 4">
            <a:extLst>
              <a:ext uri="{FF2B5EF4-FFF2-40B4-BE49-F238E27FC236}">
                <a16:creationId xmlns:a16="http://schemas.microsoft.com/office/drawing/2014/main" id="{9825338E-27CD-45B7-8B14-35E027693776}"/>
              </a:ext>
            </a:extLst>
          </p:cNvPr>
          <p:cNvSpPr txBox="1"/>
          <p:nvPr/>
        </p:nvSpPr>
        <p:spPr>
          <a:xfrm>
            <a:off x="1582755" y="4466839"/>
            <a:ext cx="2569712" cy="400110"/>
          </a:xfrm>
          <a:prstGeom prst="rect">
            <a:avLst/>
          </a:prstGeom>
          <a:noFill/>
        </p:spPr>
        <p:txBody>
          <a:bodyPr wrap="square" rtlCol="0">
            <a:spAutoFit/>
          </a:bodyPr>
          <a:lstStyle/>
          <a:p>
            <a:r>
              <a:rPr lang="en-US" sz="2000" dirty="0">
                <a:solidFill>
                  <a:srgbClr val="1F497D"/>
                </a:solidFill>
                <a:latin typeface="Arial"/>
                <a:cs typeface="Arial"/>
              </a:rPr>
              <a:t>B1000_rdy_dsn.dgn</a:t>
            </a:r>
          </a:p>
        </p:txBody>
      </p:sp>
      <p:pic>
        <p:nvPicPr>
          <p:cNvPr id="4" name="Picture 3">
            <a:extLst>
              <a:ext uri="{FF2B5EF4-FFF2-40B4-BE49-F238E27FC236}">
                <a16:creationId xmlns:a16="http://schemas.microsoft.com/office/drawing/2014/main" id="{97E21D33-1FCF-4CCF-9E3C-BFE95732E220}"/>
              </a:ext>
            </a:extLst>
          </p:cNvPr>
          <p:cNvPicPr>
            <a:picLocks noChangeAspect="1"/>
          </p:cNvPicPr>
          <p:nvPr/>
        </p:nvPicPr>
        <p:blipFill>
          <a:blip r:embed="rId3"/>
          <a:stretch>
            <a:fillRect/>
          </a:stretch>
        </p:blipFill>
        <p:spPr>
          <a:xfrm>
            <a:off x="1283991" y="1988952"/>
            <a:ext cx="3461295" cy="2467093"/>
          </a:xfrm>
          <a:prstGeom prst="rect">
            <a:avLst/>
          </a:prstGeom>
        </p:spPr>
      </p:pic>
      <p:pic>
        <p:nvPicPr>
          <p:cNvPr id="7" name="Picture 6">
            <a:extLst>
              <a:ext uri="{FF2B5EF4-FFF2-40B4-BE49-F238E27FC236}">
                <a16:creationId xmlns:a16="http://schemas.microsoft.com/office/drawing/2014/main" id="{2108856C-2667-4525-95CB-7314E0905441}"/>
              </a:ext>
            </a:extLst>
          </p:cNvPr>
          <p:cNvPicPr>
            <a:picLocks noChangeAspect="1"/>
          </p:cNvPicPr>
          <p:nvPr/>
        </p:nvPicPr>
        <p:blipFill>
          <a:blip r:embed="rId4"/>
          <a:stretch>
            <a:fillRect/>
          </a:stretch>
        </p:blipFill>
        <p:spPr>
          <a:xfrm>
            <a:off x="7526955" y="1988951"/>
            <a:ext cx="3381054" cy="2467094"/>
          </a:xfrm>
          <a:prstGeom prst="rect">
            <a:avLst/>
          </a:prstGeom>
        </p:spPr>
      </p:pic>
      <p:sp>
        <p:nvSpPr>
          <p:cNvPr id="8" name="TextBox 7">
            <a:extLst>
              <a:ext uri="{FF2B5EF4-FFF2-40B4-BE49-F238E27FC236}">
                <a16:creationId xmlns:a16="http://schemas.microsoft.com/office/drawing/2014/main" id="{22AFA5C3-1D44-4E1A-8553-1DA297016099}"/>
              </a:ext>
            </a:extLst>
          </p:cNvPr>
          <p:cNvSpPr txBox="1"/>
          <p:nvPr/>
        </p:nvSpPr>
        <p:spPr>
          <a:xfrm>
            <a:off x="7932626" y="4470320"/>
            <a:ext cx="2569712" cy="400110"/>
          </a:xfrm>
          <a:prstGeom prst="rect">
            <a:avLst/>
          </a:prstGeom>
          <a:noFill/>
        </p:spPr>
        <p:txBody>
          <a:bodyPr wrap="square" rtlCol="0">
            <a:spAutoFit/>
          </a:bodyPr>
          <a:lstStyle/>
          <a:p>
            <a:r>
              <a:rPr lang="en-US" sz="2000" dirty="0">
                <a:solidFill>
                  <a:srgbClr val="1F497D"/>
                </a:solidFill>
                <a:latin typeface="Arial"/>
                <a:cs typeface="Arial"/>
              </a:rPr>
              <a:t>B1000-rdy-dsn.dgn</a:t>
            </a:r>
          </a:p>
        </p:txBody>
      </p:sp>
      <p:sp>
        <p:nvSpPr>
          <p:cNvPr id="9" name="TextBox 8">
            <a:extLst>
              <a:ext uri="{FF2B5EF4-FFF2-40B4-BE49-F238E27FC236}">
                <a16:creationId xmlns:a16="http://schemas.microsoft.com/office/drawing/2014/main" id="{32BBCFF8-F89F-4D69-AA79-C85A1DEDEDEA}"/>
              </a:ext>
            </a:extLst>
          </p:cNvPr>
          <p:cNvSpPr txBox="1"/>
          <p:nvPr/>
        </p:nvSpPr>
        <p:spPr>
          <a:xfrm>
            <a:off x="1772601" y="1639604"/>
            <a:ext cx="2190023" cy="338554"/>
          </a:xfrm>
          <a:prstGeom prst="rect">
            <a:avLst/>
          </a:prstGeom>
          <a:noFill/>
        </p:spPr>
        <p:txBody>
          <a:bodyPr wrap="none" rtlCol="0">
            <a:spAutoFit/>
          </a:bodyPr>
          <a:lstStyle/>
          <a:p>
            <a:pPr algn="ctr"/>
            <a:r>
              <a:rPr lang="en-US" sz="1600" dirty="0">
                <a:solidFill>
                  <a:srgbClr val="1F497D"/>
                </a:solidFill>
                <a:latin typeface="Arial"/>
                <a:cs typeface="Arial"/>
              </a:rPr>
              <a:t>Design File Generator</a:t>
            </a:r>
          </a:p>
        </p:txBody>
      </p:sp>
      <p:sp>
        <p:nvSpPr>
          <p:cNvPr id="10" name="TextBox 9">
            <a:extLst>
              <a:ext uri="{FF2B5EF4-FFF2-40B4-BE49-F238E27FC236}">
                <a16:creationId xmlns:a16="http://schemas.microsoft.com/office/drawing/2014/main" id="{7290657C-9C07-484E-8A8D-E3EED4CAA8B1}"/>
              </a:ext>
            </a:extLst>
          </p:cNvPr>
          <p:cNvSpPr txBox="1"/>
          <p:nvPr/>
        </p:nvSpPr>
        <p:spPr>
          <a:xfrm>
            <a:off x="6840132" y="1636122"/>
            <a:ext cx="4754700" cy="338554"/>
          </a:xfrm>
          <a:prstGeom prst="rect">
            <a:avLst/>
          </a:prstGeom>
          <a:noFill/>
        </p:spPr>
        <p:txBody>
          <a:bodyPr wrap="none" rtlCol="0">
            <a:spAutoFit/>
          </a:bodyPr>
          <a:lstStyle/>
          <a:p>
            <a:pPr algn="ctr"/>
            <a:r>
              <a:rPr lang="en-US" sz="1600" dirty="0">
                <a:solidFill>
                  <a:srgbClr val="1F497D"/>
                </a:solidFill>
                <a:latin typeface="Arial"/>
                <a:cs typeface="Arial"/>
              </a:rPr>
              <a:t>ProjectWise Advanced Document Creation Wizard</a:t>
            </a:r>
          </a:p>
        </p:txBody>
      </p:sp>
      <p:sp>
        <p:nvSpPr>
          <p:cNvPr id="11" name="Rectangle: Rounded Corners 10">
            <a:extLst>
              <a:ext uri="{FF2B5EF4-FFF2-40B4-BE49-F238E27FC236}">
                <a16:creationId xmlns:a16="http://schemas.microsoft.com/office/drawing/2014/main" id="{29117E97-968F-4C5A-810D-D56508656E73}"/>
              </a:ext>
            </a:extLst>
          </p:cNvPr>
          <p:cNvSpPr/>
          <p:nvPr/>
        </p:nvSpPr>
        <p:spPr>
          <a:xfrm>
            <a:off x="3186820" y="5299950"/>
            <a:ext cx="6364586" cy="869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ProjectWise can handle files with underscores just fine.   However, the file generation capability of ProjectWise can not handle underscores</a:t>
            </a:r>
          </a:p>
        </p:txBody>
      </p:sp>
    </p:spTree>
    <p:extLst>
      <p:ext uri="{BB962C8B-B14F-4D97-AF65-F5344CB8AC3E}">
        <p14:creationId xmlns:p14="http://schemas.microsoft.com/office/powerpoint/2010/main" val="2392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9900"/>
            <a:ext cx="10972800" cy="667934"/>
          </a:xfrm>
        </p:spPr>
        <p:txBody>
          <a:bodyPr/>
          <a:lstStyle/>
          <a:p>
            <a:r>
              <a:rPr lang="en-US" sz="2800" i="1" dirty="0">
                <a:solidFill>
                  <a:srgbClr val="288DC2"/>
                </a:solidFill>
                <a:latin typeface="Times New Roman" panose="02020603050405020304" pitchFamily="18" charset="0"/>
                <a:cs typeface="Times New Roman" panose="02020603050405020304" pitchFamily="18" charset="0"/>
              </a:rPr>
              <a:t>PDF Creation - Renditions</a:t>
            </a:r>
          </a:p>
        </p:txBody>
      </p:sp>
      <p:sp>
        <p:nvSpPr>
          <p:cNvPr id="4" name="Text Placeholder 3"/>
          <p:cNvSpPr>
            <a:spLocks noGrp="1"/>
          </p:cNvSpPr>
          <p:nvPr>
            <p:ph type="body" sz="quarter" idx="12"/>
          </p:nvPr>
        </p:nvSpPr>
        <p:spPr/>
        <p:txBody>
          <a:bodyPr/>
          <a:lstStyle/>
          <a:p>
            <a:endParaRPr lang="en-US"/>
          </a:p>
        </p:txBody>
      </p:sp>
      <p:sp>
        <p:nvSpPr>
          <p:cNvPr id="10" name="Title 3"/>
          <p:cNvSpPr txBox="1">
            <a:spLocks/>
          </p:cNvSpPr>
          <p:nvPr/>
        </p:nvSpPr>
        <p:spPr bwMode="auto">
          <a:xfrm>
            <a:off x="10368281" y="524648"/>
            <a:ext cx="1612898" cy="27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1050" dirty="0"/>
              <a:t>CADD Services ProjectWise Meetings</a:t>
            </a:r>
          </a:p>
        </p:txBody>
      </p:sp>
      <p:pic>
        <p:nvPicPr>
          <p:cNvPr id="3" name="Picture 2"/>
          <p:cNvPicPr>
            <a:picLocks noChangeAspect="1"/>
          </p:cNvPicPr>
          <p:nvPr/>
        </p:nvPicPr>
        <p:blipFill>
          <a:blip r:embed="rId2"/>
          <a:stretch>
            <a:fillRect/>
          </a:stretch>
        </p:blipFill>
        <p:spPr>
          <a:xfrm>
            <a:off x="233409" y="469900"/>
            <a:ext cx="752381" cy="790476"/>
          </a:xfrm>
          <a:prstGeom prst="rect">
            <a:avLst/>
          </a:prstGeom>
        </p:spPr>
      </p:pic>
      <p:pic>
        <p:nvPicPr>
          <p:cNvPr id="6" name="Picture 5"/>
          <p:cNvPicPr>
            <a:picLocks noChangeAspect="1"/>
          </p:cNvPicPr>
          <p:nvPr/>
        </p:nvPicPr>
        <p:blipFill>
          <a:blip r:embed="rId3"/>
          <a:stretch>
            <a:fillRect/>
          </a:stretch>
        </p:blipFill>
        <p:spPr>
          <a:xfrm>
            <a:off x="4437933" y="4298755"/>
            <a:ext cx="3316133" cy="1689615"/>
          </a:xfrm>
          <a:prstGeom prst="rect">
            <a:avLst/>
          </a:prstGeom>
        </p:spPr>
      </p:pic>
      <p:pic>
        <p:nvPicPr>
          <p:cNvPr id="8" name="Picture 7"/>
          <p:cNvPicPr>
            <a:picLocks noChangeAspect="1"/>
          </p:cNvPicPr>
          <p:nvPr/>
        </p:nvPicPr>
        <p:blipFill>
          <a:blip r:embed="rId4"/>
          <a:stretch>
            <a:fillRect/>
          </a:stretch>
        </p:blipFill>
        <p:spPr>
          <a:xfrm>
            <a:off x="1109384" y="1369289"/>
            <a:ext cx="5486496" cy="2624859"/>
          </a:xfrm>
          <a:prstGeom prst="rect">
            <a:avLst/>
          </a:prstGeom>
        </p:spPr>
      </p:pic>
    </p:spTree>
    <p:extLst>
      <p:ext uri="{BB962C8B-B14F-4D97-AF65-F5344CB8AC3E}">
        <p14:creationId xmlns:p14="http://schemas.microsoft.com/office/powerpoint/2010/main" val="335682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a:stretch>
            <a:fillRect/>
          </a:stretch>
        </p:blipFill>
        <p:spPr>
          <a:xfrm>
            <a:off x="4051029" y="1711396"/>
            <a:ext cx="3991308" cy="4743192"/>
          </a:xfrm>
          <a:prstGeom prst="rect">
            <a:avLst/>
          </a:prstGeom>
        </p:spPr>
      </p:pic>
      <p:sp>
        <p:nvSpPr>
          <p:cNvPr id="6" name="Title 1"/>
          <p:cNvSpPr>
            <a:spLocks noGrp="1"/>
          </p:cNvSpPr>
          <p:nvPr>
            <p:ph type="title"/>
          </p:nvPr>
        </p:nvSpPr>
        <p:spPr>
          <a:xfrm>
            <a:off x="609600" y="469900"/>
            <a:ext cx="10972800" cy="667934"/>
          </a:xfrm>
        </p:spPr>
        <p:txBody>
          <a:bodyPr/>
          <a:lstStyle/>
          <a:p>
            <a:r>
              <a:rPr lang="en-US" sz="2800" i="1" dirty="0">
                <a:solidFill>
                  <a:srgbClr val="288DC2"/>
                </a:solidFill>
                <a:latin typeface="Times New Roman" panose="02020603050405020304" pitchFamily="18" charset="0"/>
                <a:cs typeface="Times New Roman" panose="02020603050405020304" pitchFamily="18" charset="0"/>
              </a:rPr>
              <a:t>Metadata Attribution – From SAP</a:t>
            </a:r>
          </a:p>
        </p:txBody>
      </p:sp>
      <p:pic>
        <p:nvPicPr>
          <p:cNvPr id="7" name="Picture 6"/>
          <p:cNvPicPr>
            <a:picLocks noChangeAspect="1"/>
          </p:cNvPicPr>
          <p:nvPr/>
        </p:nvPicPr>
        <p:blipFill>
          <a:blip r:embed="rId3"/>
          <a:stretch>
            <a:fillRect/>
          </a:stretch>
        </p:blipFill>
        <p:spPr>
          <a:xfrm>
            <a:off x="233409" y="469900"/>
            <a:ext cx="752381" cy="790476"/>
          </a:xfrm>
          <a:prstGeom prst="rect">
            <a:avLst/>
          </a:prstGeom>
        </p:spPr>
      </p:pic>
    </p:spTree>
    <p:extLst>
      <p:ext uri="{BB962C8B-B14F-4D97-AF65-F5344CB8AC3E}">
        <p14:creationId xmlns:p14="http://schemas.microsoft.com/office/powerpoint/2010/main" val="109705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81" y="413059"/>
            <a:ext cx="10515600" cy="1061245"/>
          </a:xfrm>
        </p:spPr>
        <p:txBody>
          <a:bodyPr/>
          <a:lstStyle/>
          <a:p>
            <a:r>
              <a:rPr lang="en-US" dirty="0"/>
              <a:t>ProjectWise Licensing Options</a:t>
            </a:r>
            <a:br>
              <a:rPr lang="en-US" dirty="0"/>
            </a:br>
            <a:endParaRPr lang="en-US" sz="16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a:p>
        </p:txBody>
      </p:sp>
      <p:sp>
        <p:nvSpPr>
          <p:cNvPr id="3" name="Rectangle: Rounded Corners 2"/>
          <p:cNvSpPr/>
          <p:nvPr/>
        </p:nvSpPr>
        <p:spPr>
          <a:xfrm>
            <a:off x="2057400" y="1790702"/>
            <a:ext cx="3505200" cy="33908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Passport</a:t>
            </a:r>
          </a:p>
          <a:p>
            <a:pPr algn="ctr"/>
            <a:r>
              <a:rPr lang="en-US" dirty="0">
                <a:solidFill>
                  <a:srgbClr val="FF0000"/>
                </a:solidFill>
              </a:rPr>
              <a:t>($128/</a:t>
            </a:r>
            <a:r>
              <a:rPr lang="en-US" dirty="0" err="1">
                <a:solidFill>
                  <a:srgbClr val="FF0000"/>
                </a:solidFill>
              </a:rPr>
              <a:t>yr</a:t>
            </a:r>
            <a:r>
              <a:rPr lang="en-US" dirty="0">
                <a:solidFill>
                  <a:srgbClr val="FF0000"/>
                </a:solidFill>
              </a:rPr>
              <a:t>/person)</a:t>
            </a:r>
          </a:p>
          <a:p>
            <a:pPr algn="ctr"/>
            <a:endParaRPr lang="en-US" dirty="0">
              <a:solidFill>
                <a:srgbClr val="FF0000"/>
              </a:solidFill>
            </a:endParaRPr>
          </a:p>
          <a:p>
            <a:pPr algn="ctr"/>
            <a:r>
              <a:rPr lang="en-US" sz="2000" b="1" dirty="0">
                <a:solidFill>
                  <a:schemeClr val="tx1"/>
                </a:solidFill>
              </a:rPr>
              <a:t>Tools</a:t>
            </a:r>
            <a:endParaRPr lang="en-US" b="1" dirty="0">
              <a:solidFill>
                <a:schemeClr val="tx1"/>
              </a:solidFill>
            </a:endParaRPr>
          </a:p>
          <a:p>
            <a:pPr algn="ctr"/>
            <a:r>
              <a:rPr lang="en-US" dirty="0">
                <a:solidFill>
                  <a:schemeClr val="tx1"/>
                </a:solidFill>
              </a:rPr>
              <a:t>ProjectWise Web Client </a:t>
            </a:r>
          </a:p>
          <a:p>
            <a:pPr algn="ctr"/>
            <a:r>
              <a:rPr lang="en-US" dirty="0">
                <a:solidFill>
                  <a:schemeClr val="tx1"/>
                </a:solidFill>
              </a:rPr>
              <a:t>Deliverables Management</a:t>
            </a:r>
          </a:p>
          <a:p>
            <a:pPr algn="ctr"/>
            <a:endParaRPr lang="en-US" dirty="0">
              <a:solidFill>
                <a:schemeClr val="tx1"/>
              </a:solidFill>
            </a:endParaRPr>
          </a:p>
          <a:p>
            <a:pPr algn="ctr"/>
            <a:r>
              <a:rPr lang="en-US" dirty="0">
                <a:solidFill>
                  <a:schemeClr val="tx1"/>
                </a:solidFill>
              </a:rPr>
              <a:t>(More geared for review / not ideal for collaboration)</a:t>
            </a:r>
          </a:p>
          <a:p>
            <a:pPr algn="ctr"/>
            <a:endParaRPr lang="en-US" sz="1200" dirty="0">
              <a:solidFill>
                <a:schemeClr val="tx1"/>
              </a:solidFill>
            </a:endParaRPr>
          </a:p>
        </p:txBody>
      </p:sp>
      <p:sp>
        <p:nvSpPr>
          <p:cNvPr id="6" name="Rectangle: Rounded Corners 5"/>
          <p:cNvSpPr/>
          <p:nvPr/>
        </p:nvSpPr>
        <p:spPr>
          <a:xfrm>
            <a:off x="7105649" y="1790702"/>
            <a:ext cx="4029075" cy="3371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Visa </a:t>
            </a:r>
          </a:p>
          <a:p>
            <a:pPr algn="ctr"/>
            <a:r>
              <a:rPr lang="en-US" dirty="0">
                <a:solidFill>
                  <a:srgbClr val="FF0000"/>
                </a:solidFill>
              </a:rPr>
              <a:t>($720/</a:t>
            </a:r>
            <a:r>
              <a:rPr lang="en-US" dirty="0" err="1">
                <a:solidFill>
                  <a:srgbClr val="FF0000"/>
                </a:solidFill>
              </a:rPr>
              <a:t>yr</a:t>
            </a:r>
            <a:r>
              <a:rPr lang="en-US" dirty="0">
                <a:solidFill>
                  <a:srgbClr val="FF0000"/>
                </a:solidFill>
              </a:rPr>
              <a:t>/person)</a:t>
            </a:r>
          </a:p>
          <a:p>
            <a:pPr algn="ctr"/>
            <a:endParaRPr lang="en-US" dirty="0">
              <a:solidFill>
                <a:srgbClr val="FF0000"/>
              </a:solidFill>
            </a:endParaRPr>
          </a:p>
          <a:p>
            <a:pPr algn="ctr"/>
            <a:r>
              <a:rPr lang="en-US" sz="2000" b="1" dirty="0">
                <a:solidFill>
                  <a:schemeClr val="tx1"/>
                </a:solidFill>
              </a:rPr>
              <a:t>Tools</a:t>
            </a:r>
            <a:endParaRPr lang="en-US" b="1" dirty="0">
              <a:solidFill>
                <a:schemeClr val="tx1"/>
              </a:solidFill>
            </a:endParaRPr>
          </a:p>
          <a:p>
            <a:pPr algn="ctr"/>
            <a:r>
              <a:rPr lang="en-US" dirty="0">
                <a:solidFill>
                  <a:schemeClr val="tx1"/>
                </a:solidFill>
              </a:rPr>
              <a:t>ProjectWise Web Client </a:t>
            </a:r>
          </a:p>
          <a:p>
            <a:pPr algn="ctr"/>
            <a:endParaRPr lang="en-US" dirty="0">
              <a:solidFill>
                <a:schemeClr val="tx1"/>
              </a:solidFill>
            </a:endParaRPr>
          </a:p>
          <a:p>
            <a:pPr algn="ctr"/>
            <a:r>
              <a:rPr lang="en-US" dirty="0">
                <a:solidFill>
                  <a:schemeClr val="tx1"/>
                </a:solidFill>
              </a:rPr>
              <a:t>(Ideal for collaboration / most larger firms already have this / CADD Workspaces wrapped inside)  </a:t>
            </a:r>
          </a:p>
          <a:p>
            <a:pPr algn="ctr"/>
            <a:endParaRPr lang="en-US" sz="1200" dirty="0">
              <a:solidFill>
                <a:schemeClr val="tx1"/>
              </a:solidFill>
            </a:endParaRPr>
          </a:p>
          <a:p>
            <a:pPr algn="ctr"/>
            <a:endParaRPr lang="en-US" sz="1200" dirty="0">
              <a:solidFill>
                <a:schemeClr val="tx1"/>
              </a:solidFill>
            </a:endParaRPr>
          </a:p>
        </p:txBody>
      </p:sp>
      <p:pic>
        <p:nvPicPr>
          <p:cNvPr id="7" name="Picture 6"/>
          <p:cNvPicPr>
            <a:picLocks noChangeAspect="1"/>
          </p:cNvPicPr>
          <p:nvPr/>
        </p:nvPicPr>
        <p:blipFill>
          <a:blip r:embed="rId2"/>
          <a:stretch>
            <a:fillRect/>
          </a:stretch>
        </p:blipFill>
        <p:spPr>
          <a:xfrm>
            <a:off x="233409" y="469900"/>
            <a:ext cx="752381" cy="790476"/>
          </a:xfrm>
          <a:prstGeom prst="rect">
            <a:avLst/>
          </a:prstGeom>
        </p:spPr>
      </p:pic>
    </p:spTree>
    <p:extLst>
      <p:ext uri="{BB962C8B-B14F-4D97-AF65-F5344CB8AC3E}">
        <p14:creationId xmlns:p14="http://schemas.microsoft.com/office/powerpoint/2010/main" val="268453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0" y="541448"/>
            <a:ext cx="9144000" cy="1655762"/>
          </a:xfrm>
        </p:spPr>
        <p:txBody>
          <a:bodyPr/>
          <a:lstStyle/>
          <a:p>
            <a:r>
              <a:rPr lang="en-US" sz="2800" i="1" dirty="0">
                <a:solidFill>
                  <a:srgbClr val="288DC2"/>
                </a:solidFill>
                <a:latin typeface="Times New Roman" panose="02020603050405020304" pitchFamily="18" charset="0"/>
                <a:cs typeface="Times New Roman" panose="02020603050405020304" pitchFamily="18" charset="0"/>
              </a:rPr>
              <a:t>NCDOT - ProjectWise Pilots</a:t>
            </a:r>
          </a:p>
          <a:p>
            <a:r>
              <a:rPr lang="en-US" sz="1800" i="1" dirty="0">
                <a:solidFill>
                  <a:srgbClr val="FF0000"/>
                </a:solidFill>
                <a:latin typeface="Times New Roman" panose="02020603050405020304" pitchFamily="18" charset="0"/>
                <a:cs typeface="Times New Roman" panose="02020603050405020304" pitchFamily="18" charset="0"/>
              </a:rPr>
              <a:t>Implemented October 29, 2018</a:t>
            </a:r>
          </a:p>
        </p:txBody>
      </p:sp>
      <p:pic>
        <p:nvPicPr>
          <p:cNvPr id="5" name="Picture 4"/>
          <p:cNvPicPr>
            <a:picLocks noChangeAspect="1"/>
          </p:cNvPicPr>
          <p:nvPr/>
        </p:nvPicPr>
        <p:blipFill>
          <a:blip r:embed="rId2"/>
          <a:stretch>
            <a:fillRect/>
          </a:stretch>
        </p:blipFill>
        <p:spPr>
          <a:xfrm>
            <a:off x="233409" y="469900"/>
            <a:ext cx="752381" cy="790476"/>
          </a:xfrm>
          <a:prstGeom prst="rect">
            <a:avLst/>
          </a:prstGeom>
        </p:spPr>
      </p:pic>
      <p:sp>
        <p:nvSpPr>
          <p:cNvPr id="7" name="TextBox 6">
            <a:extLst>
              <a:ext uri="{FF2B5EF4-FFF2-40B4-BE49-F238E27FC236}">
                <a16:creationId xmlns:a16="http://schemas.microsoft.com/office/drawing/2014/main" id="{71BCC469-AB64-4FB1-B895-954AC8DA7254}"/>
              </a:ext>
            </a:extLst>
          </p:cNvPr>
          <p:cNvSpPr txBox="1"/>
          <p:nvPr/>
        </p:nvSpPr>
        <p:spPr>
          <a:xfrm>
            <a:off x="3556032" y="3169240"/>
            <a:ext cx="1299202" cy="1138773"/>
          </a:xfrm>
          <a:prstGeom prst="rect">
            <a:avLst/>
          </a:prstGeom>
          <a:noFill/>
        </p:spPr>
        <p:txBody>
          <a:bodyPr wrap="none" rtlCol="0">
            <a:spAutoFit/>
          </a:bodyPr>
          <a:lstStyle/>
          <a:p>
            <a:pPr algn="ctr"/>
            <a:r>
              <a:rPr lang="en-US" sz="1600" u="sng" dirty="0" err="1">
                <a:solidFill>
                  <a:srgbClr val="1F497D"/>
                </a:solidFill>
                <a:latin typeface="Arial"/>
                <a:cs typeface="Arial"/>
              </a:rPr>
              <a:t>Div</a:t>
            </a:r>
            <a:r>
              <a:rPr lang="en-US" sz="1600" u="sng" dirty="0">
                <a:solidFill>
                  <a:srgbClr val="1F497D"/>
                </a:solidFill>
                <a:latin typeface="Arial"/>
                <a:cs typeface="Arial"/>
              </a:rPr>
              <a:t> 14</a:t>
            </a:r>
          </a:p>
          <a:p>
            <a:r>
              <a:rPr lang="en-US" sz="1200" dirty="0">
                <a:solidFill>
                  <a:srgbClr val="1F497D"/>
                </a:solidFill>
                <a:latin typeface="Arial"/>
                <a:cs typeface="Arial"/>
              </a:rPr>
              <a:t>Wesley Jamison</a:t>
            </a:r>
          </a:p>
          <a:p>
            <a:r>
              <a:rPr lang="en-US" sz="1200" dirty="0">
                <a:solidFill>
                  <a:srgbClr val="1F497D"/>
                </a:solidFill>
                <a:latin typeface="Arial"/>
                <a:cs typeface="Arial"/>
              </a:rPr>
              <a:t>Josh </a:t>
            </a:r>
            <a:r>
              <a:rPr lang="en-US" sz="1200" dirty="0" err="1">
                <a:solidFill>
                  <a:srgbClr val="1F497D"/>
                </a:solidFill>
                <a:latin typeface="Arial"/>
                <a:cs typeface="Arial"/>
              </a:rPr>
              <a:t>Deyton</a:t>
            </a:r>
            <a:endParaRPr lang="en-US" sz="1200" dirty="0">
              <a:solidFill>
                <a:srgbClr val="1F497D"/>
              </a:solidFill>
              <a:latin typeface="Arial"/>
              <a:cs typeface="Arial"/>
            </a:endParaRP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sp>
        <p:nvSpPr>
          <p:cNvPr id="8" name="Cylinder 7">
            <a:extLst>
              <a:ext uri="{FF2B5EF4-FFF2-40B4-BE49-F238E27FC236}">
                <a16:creationId xmlns:a16="http://schemas.microsoft.com/office/drawing/2014/main" id="{62C89489-BF42-479A-95DF-007F43ADFEAA}"/>
              </a:ext>
            </a:extLst>
          </p:cNvPr>
          <p:cNvSpPr/>
          <p:nvPr/>
        </p:nvSpPr>
        <p:spPr>
          <a:xfrm>
            <a:off x="1679115" y="1886757"/>
            <a:ext cx="1288111" cy="11290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U-5516</a:t>
            </a:r>
          </a:p>
        </p:txBody>
      </p:sp>
      <p:sp>
        <p:nvSpPr>
          <p:cNvPr id="9" name="Cylinder 8">
            <a:extLst>
              <a:ext uri="{FF2B5EF4-FFF2-40B4-BE49-F238E27FC236}">
                <a16:creationId xmlns:a16="http://schemas.microsoft.com/office/drawing/2014/main" id="{3DB4EFAE-3A5F-45F7-B5A4-EA0590AF4933}"/>
              </a:ext>
            </a:extLst>
          </p:cNvPr>
          <p:cNvSpPr/>
          <p:nvPr/>
        </p:nvSpPr>
        <p:spPr>
          <a:xfrm>
            <a:off x="3628510" y="1886757"/>
            <a:ext cx="1288111" cy="11290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R-5600</a:t>
            </a:r>
          </a:p>
        </p:txBody>
      </p:sp>
      <p:sp>
        <p:nvSpPr>
          <p:cNvPr id="10" name="Cylinder 9">
            <a:extLst>
              <a:ext uri="{FF2B5EF4-FFF2-40B4-BE49-F238E27FC236}">
                <a16:creationId xmlns:a16="http://schemas.microsoft.com/office/drawing/2014/main" id="{698B584B-632C-4C0D-96AB-FF26309B1B1C}"/>
              </a:ext>
            </a:extLst>
          </p:cNvPr>
          <p:cNvSpPr/>
          <p:nvPr/>
        </p:nvSpPr>
        <p:spPr>
          <a:xfrm>
            <a:off x="5577905" y="1886758"/>
            <a:ext cx="1288111" cy="11290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R-4707</a:t>
            </a:r>
          </a:p>
        </p:txBody>
      </p:sp>
      <p:sp>
        <p:nvSpPr>
          <p:cNvPr id="11" name="Cylinder 10">
            <a:extLst>
              <a:ext uri="{FF2B5EF4-FFF2-40B4-BE49-F238E27FC236}">
                <a16:creationId xmlns:a16="http://schemas.microsoft.com/office/drawing/2014/main" id="{2FB5BA45-0EA0-494C-A9EA-F10E29DB85FE}"/>
              </a:ext>
            </a:extLst>
          </p:cNvPr>
          <p:cNvSpPr/>
          <p:nvPr/>
        </p:nvSpPr>
        <p:spPr>
          <a:xfrm>
            <a:off x="7527300" y="1886759"/>
            <a:ext cx="1288111" cy="11290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B-4937</a:t>
            </a:r>
          </a:p>
        </p:txBody>
      </p:sp>
      <p:sp>
        <p:nvSpPr>
          <p:cNvPr id="12" name="Cylinder 11">
            <a:extLst>
              <a:ext uri="{FF2B5EF4-FFF2-40B4-BE49-F238E27FC236}">
                <a16:creationId xmlns:a16="http://schemas.microsoft.com/office/drawing/2014/main" id="{15CF3A6D-F1EE-4C81-BF05-FD79A8D02B03}"/>
              </a:ext>
            </a:extLst>
          </p:cNvPr>
          <p:cNvSpPr/>
          <p:nvPr/>
        </p:nvSpPr>
        <p:spPr>
          <a:xfrm>
            <a:off x="9476695" y="1886760"/>
            <a:ext cx="1288111" cy="11290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B-5356</a:t>
            </a:r>
          </a:p>
        </p:txBody>
      </p:sp>
      <p:sp>
        <p:nvSpPr>
          <p:cNvPr id="13" name="TextBox 12">
            <a:extLst>
              <a:ext uri="{FF2B5EF4-FFF2-40B4-BE49-F238E27FC236}">
                <a16:creationId xmlns:a16="http://schemas.microsoft.com/office/drawing/2014/main" id="{293D2EEC-62A6-4C80-8FC3-DBE1EFF99B0C}"/>
              </a:ext>
            </a:extLst>
          </p:cNvPr>
          <p:cNvSpPr txBox="1"/>
          <p:nvPr/>
        </p:nvSpPr>
        <p:spPr>
          <a:xfrm>
            <a:off x="5634563" y="3169240"/>
            <a:ext cx="1063112" cy="1138773"/>
          </a:xfrm>
          <a:prstGeom prst="rect">
            <a:avLst/>
          </a:prstGeom>
          <a:noFill/>
        </p:spPr>
        <p:txBody>
          <a:bodyPr wrap="none" rtlCol="0">
            <a:spAutoFit/>
          </a:bodyPr>
          <a:lstStyle/>
          <a:p>
            <a:pPr algn="ctr"/>
            <a:r>
              <a:rPr lang="en-US" sz="1600" u="sng" dirty="0">
                <a:solidFill>
                  <a:srgbClr val="1F497D"/>
                </a:solidFill>
                <a:latin typeface="Arial"/>
                <a:cs typeface="Arial"/>
              </a:rPr>
              <a:t>Central</a:t>
            </a:r>
          </a:p>
          <a:p>
            <a:r>
              <a:rPr lang="en-US" sz="1200" dirty="0">
                <a:solidFill>
                  <a:srgbClr val="1F497D"/>
                </a:solidFill>
                <a:latin typeface="Arial"/>
                <a:cs typeface="Arial"/>
              </a:rPr>
              <a:t>Laura Sutton</a:t>
            </a:r>
          </a:p>
          <a:p>
            <a:r>
              <a:rPr lang="en-US" sz="1200" dirty="0">
                <a:solidFill>
                  <a:srgbClr val="1F497D"/>
                </a:solidFill>
                <a:latin typeface="Arial"/>
                <a:cs typeface="Arial"/>
              </a:rPr>
              <a:t>Bryan Key</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sp>
        <p:nvSpPr>
          <p:cNvPr id="14" name="TextBox 13">
            <a:extLst>
              <a:ext uri="{FF2B5EF4-FFF2-40B4-BE49-F238E27FC236}">
                <a16:creationId xmlns:a16="http://schemas.microsoft.com/office/drawing/2014/main" id="{59A05EF7-C371-40E8-AB10-1C868343BEC4}"/>
              </a:ext>
            </a:extLst>
          </p:cNvPr>
          <p:cNvSpPr txBox="1"/>
          <p:nvPr/>
        </p:nvSpPr>
        <p:spPr>
          <a:xfrm>
            <a:off x="7582430" y="3353905"/>
            <a:ext cx="1233799" cy="954107"/>
          </a:xfrm>
          <a:prstGeom prst="rect">
            <a:avLst/>
          </a:prstGeom>
          <a:noFill/>
        </p:spPr>
        <p:txBody>
          <a:bodyPr wrap="none" rtlCol="0">
            <a:spAutoFit/>
          </a:bodyPr>
          <a:lstStyle/>
          <a:p>
            <a:pPr algn="ctr"/>
            <a:r>
              <a:rPr lang="en-US" sz="1600" u="sng" dirty="0">
                <a:solidFill>
                  <a:srgbClr val="1F497D"/>
                </a:solidFill>
                <a:latin typeface="Arial"/>
                <a:cs typeface="Arial"/>
              </a:rPr>
              <a:t>Structures</a:t>
            </a:r>
          </a:p>
          <a:p>
            <a:r>
              <a:rPr lang="en-US" sz="1200" dirty="0">
                <a:solidFill>
                  <a:srgbClr val="1F497D"/>
                </a:solidFill>
                <a:latin typeface="Arial"/>
                <a:cs typeface="Arial"/>
              </a:rPr>
              <a:t>Kevin Fischer</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sp>
        <p:nvSpPr>
          <p:cNvPr id="15" name="TextBox 14">
            <a:extLst>
              <a:ext uri="{FF2B5EF4-FFF2-40B4-BE49-F238E27FC236}">
                <a16:creationId xmlns:a16="http://schemas.microsoft.com/office/drawing/2014/main" id="{E2593E3B-B530-4971-A8AC-9124B03BD760}"/>
              </a:ext>
            </a:extLst>
          </p:cNvPr>
          <p:cNvSpPr txBox="1"/>
          <p:nvPr/>
        </p:nvSpPr>
        <p:spPr>
          <a:xfrm>
            <a:off x="1711859" y="3169239"/>
            <a:ext cx="1088760" cy="1138773"/>
          </a:xfrm>
          <a:prstGeom prst="rect">
            <a:avLst/>
          </a:prstGeom>
          <a:noFill/>
        </p:spPr>
        <p:txBody>
          <a:bodyPr wrap="none" rtlCol="0">
            <a:spAutoFit/>
          </a:bodyPr>
          <a:lstStyle/>
          <a:p>
            <a:pPr algn="ctr"/>
            <a:r>
              <a:rPr lang="en-US" sz="1600" u="sng" dirty="0" err="1">
                <a:solidFill>
                  <a:srgbClr val="1F497D"/>
                </a:solidFill>
                <a:latin typeface="Arial"/>
                <a:cs typeface="Arial"/>
              </a:rPr>
              <a:t>Div</a:t>
            </a:r>
            <a:r>
              <a:rPr lang="en-US" sz="1600" u="sng" dirty="0">
                <a:solidFill>
                  <a:srgbClr val="1F497D"/>
                </a:solidFill>
                <a:latin typeface="Arial"/>
                <a:cs typeface="Arial"/>
              </a:rPr>
              <a:t> 5</a:t>
            </a:r>
          </a:p>
          <a:p>
            <a:r>
              <a:rPr lang="en-US" sz="1200" dirty="0">
                <a:solidFill>
                  <a:srgbClr val="1F497D"/>
                </a:solidFill>
                <a:latin typeface="Arial"/>
                <a:cs typeface="Arial"/>
              </a:rPr>
              <a:t>Ben Upshaw</a:t>
            </a:r>
          </a:p>
          <a:p>
            <a:r>
              <a:rPr lang="en-US" sz="1200" dirty="0">
                <a:solidFill>
                  <a:srgbClr val="1F497D"/>
                </a:solidFill>
                <a:latin typeface="Arial"/>
                <a:cs typeface="Arial"/>
              </a:rPr>
              <a:t>John Braxton</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sp>
        <p:nvSpPr>
          <p:cNvPr id="16" name="TextBox 15">
            <a:extLst>
              <a:ext uri="{FF2B5EF4-FFF2-40B4-BE49-F238E27FC236}">
                <a16:creationId xmlns:a16="http://schemas.microsoft.com/office/drawing/2014/main" id="{034BBCB9-4D7E-4BBC-A882-9EA927151DBF}"/>
              </a:ext>
            </a:extLst>
          </p:cNvPr>
          <p:cNvSpPr txBox="1"/>
          <p:nvPr/>
        </p:nvSpPr>
        <p:spPr>
          <a:xfrm>
            <a:off x="9628506" y="3353905"/>
            <a:ext cx="1233799" cy="954107"/>
          </a:xfrm>
          <a:prstGeom prst="rect">
            <a:avLst/>
          </a:prstGeom>
          <a:noFill/>
        </p:spPr>
        <p:txBody>
          <a:bodyPr wrap="none" rtlCol="0">
            <a:spAutoFit/>
          </a:bodyPr>
          <a:lstStyle/>
          <a:p>
            <a:pPr algn="ctr"/>
            <a:r>
              <a:rPr lang="en-US" sz="1600" u="sng" dirty="0">
                <a:solidFill>
                  <a:srgbClr val="1F497D"/>
                </a:solidFill>
                <a:latin typeface="Arial"/>
                <a:cs typeface="Arial"/>
              </a:rPr>
              <a:t>Structures</a:t>
            </a:r>
          </a:p>
          <a:p>
            <a:r>
              <a:rPr lang="en-US" sz="1200" dirty="0">
                <a:solidFill>
                  <a:srgbClr val="1F497D"/>
                </a:solidFill>
                <a:latin typeface="Arial"/>
                <a:cs typeface="Arial"/>
              </a:rPr>
              <a:t>Kevin Fischer</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cxnSp>
        <p:nvCxnSpPr>
          <p:cNvPr id="6" name="Straight Connector 5">
            <a:extLst>
              <a:ext uri="{FF2B5EF4-FFF2-40B4-BE49-F238E27FC236}">
                <a16:creationId xmlns:a16="http://schemas.microsoft.com/office/drawing/2014/main" id="{3AF7A455-1396-4704-859D-A80F9B181DFB}"/>
              </a:ext>
            </a:extLst>
          </p:cNvPr>
          <p:cNvCxnSpPr>
            <a:cxnSpLocks/>
          </p:cNvCxnSpPr>
          <p:nvPr/>
        </p:nvCxnSpPr>
        <p:spPr>
          <a:xfrm>
            <a:off x="9476695" y="1886757"/>
            <a:ext cx="1288111" cy="1340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B6D3597-7E48-438C-98F5-97D02067548E}"/>
              </a:ext>
            </a:extLst>
          </p:cNvPr>
          <p:cNvCxnSpPr/>
          <p:nvPr/>
        </p:nvCxnSpPr>
        <p:spPr>
          <a:xfrm flipH="1">
            <a:off x="9565755" y="1625142"/>
            <a:ext cx="1296550" cy="1618407"/>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6090B9F-448F-43B8-82E8-6BF0F628AF86}"/>
              </a:ext>
            </a:extLst>
          </p:cNvPr>
          <p:cNvPicPr>
            <a:picLocks noChangeAspect="1"/>
          </p:cNvPicPr>
          <p:nvPr/>
        </p:nvPicPr>
        <p:blipFill>
          <a:blip r:embed="rId3"/>
          <a:stretch>
            <a:fillRect/>
          </a:stretch>
        </p:blipFill>
        <p:spPr>
          <a:xfrm>
            <a:off x="1265706" y="4765520"/>
            <a:ext cx="8026537" cy="1029043"/>
          </a:xfrm>
          <a:prstGeom prst="rect">
            <a:avLst/>
          </a:prstGeom>
        </p:spPr>
      </p:pic>
      <p:pic>
        <p:nvPicPr>
          <p:cNvPr id="18" name="Picture 17">
            <a:extLst>
              <a:ext uri="{FF2B5EF4-FFF2-40B4-BE49-F238E27FC236}">
                <a16:creationId xmlns:a16="http://schemas.microsoft.com/office/drawing/2014/main" id="{6C734948-6E74-4BEF-BF14-533E924CB16D}"/>
              </a:ext>
            </a:extLst>
          </p:cNvPr>
          <p:cNvPicPr>
            <a:picLocks noChangeAspect="1"/>
          </p:cNvPicPr>
          <p:nvPr/>
        </p:nvPicPr>
        <p:blipFill>
          <a:blip r:embed="rId4"/>
          <a:stretch>
            <a:fillRect/>
          </a:stretch>
        </p:blipFill>
        <p:spPr>
          <a:xfrm>
            <a:off x="9292243" y="4292535"/>
            <a:ext cx="2485714" cy="2342857"/>
          </a:xfrm>
          <a:prstGeom prst="rect">
            <a:avLst/>
          </a:prstGeom>
        </p:spPr>
      </p:pic>
    </p:spTree>
    <p:extLst>
      <p:ext uri="{BB962C8B-B14F-4D97-AF65-F5344CB8AC3E}">
        <p14:creationId xmlns:p14="http://schemas.microsoft.com/office/powerpoint/2010/main" val="37323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46" y="273356"/>
            <a:ext cx="10515600" cy="1061245"/>
          </a:xfrm>
        </p:spPr>
        <p:txBody>
          <a:bodyPr/>
          <a:lstStyle/>
          <a:p>
            <a:r>
              <a:rPr lang="en-US" dirty="0"/>
              <a:t>NCDOT ProjectWise Hosted by Bentley</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4" name="Picture 3">
            <a:extLst>
              <a:ext uri="{FF2B5EF4-FFF2-40B4-BE49-F238E27FC236}">
                <a16:creationId xmlns:a16="http://schemas.microsoft.com/office/drawing/2014/main" id="{E1E2BAEC-98F4-4E26-9F87-5D4CA64FC089}"/>
              </a:ext>
            </a:extLst>
          </p:cNvPr>
          <p:cNvPicPr>
            <a:picLocks noChangeAspect="1"/>
          </p:cNvPicPr>
          <p:nvPr/>
        </p:nvPicPr>
        <p:blipFill>
          <a:blip r:embed="rId3"/>
          <a:stretch>
            <a:fillRect/>
          </a:stretch>
        </p:blipFill>
        <p:spPr>
          <a:xfrm>
            <a:off x="3392988" y="2024238"/>
            <a:ext cx="5580952" cy="2809524"/>
          </a:xfrm>
          <a:prstGeom prst="rect">
            <a:avLst/>
          </a:prstGeom>
        </p:spPr>
      </p:pic>
    </p:spTree>
    <p:extLst>
      <p:ext uri="{BB962C8B-B14F-4D97-AF65-F5344CB8AC3E}">
        <p14:creationId xmlns:p14="http://schemas.microsoft.com/office/powerpoint/2010/main" val="21399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46" y="273356"/>
            <a:ext cx="10515600" cy="1061245"/>
          </a:xfrm>
        </p:spPr>
        <p:txBody>
          <a:bodyPr/>
          <a:lstStyle/>
          <a:p>
            <a:r>
              <a:rPr lang="en-US" dirty="0"/>
              <a:t>NCDOT ProjectWise Hosted by Bentley</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5" name="Picture 4">
            <a:extLst>
              <a:ext uri="{FF2B5EF4-FFF2-40B4-BE49-F238E27FC236}">
                <a16:creationId xmlns:a16="http://schemas.microsoft.com/office/drawing/2014/main" id="{BA251566-8DD5-41FE-BE42-252B1D2998B7}"/>
              </a:ext>
            </a:extLst>
          </p:cNvPr>
          <p:cNvPicPr>
            <a:picLocks noChangeAspect="1"/>
          </p:cNvPicPr>
          <p:nvPr/>
        </p:nvPicPr>
        <p:blipFill>
          <a:blip r:embed="rId3"/>
          <a:stretch>
            <a:fillRect/>
          </a:stretch>
        </p:blipFill>
        <p:spPr>
          <a:xfrm>
            <a:off x="3140771" y="1518697"/>
            <a:ext cx="5910457" cy="4306091"/>
          </a:xfrm>
          <a:prstGeom prst="rect">
            <a:avLst/>
          </a:prstGeom>
        </p:spPr>
      </p:pic>
    </p:spTree>
    <p:extLst>
      <p:ext uri="{BB962C8B-B14F-4D97-AF65-F5344CB8AC3E}">
        <p14:creationId xmlns:p14="http://schemas.microsoft.com/office/powerpoint/2010/main" val="74718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46" y="273356"/>
            <a:ext cx="10515600" cy="1061245"/>
          </a:xfrm>
        </p:spPr>
        <p:txBody>
          <a:bodyPr/>
          <a:lstStyle/>
          <a:p>
            <a:r>
              <a:rPr lang="en-US" dirty="0"/>
              <a:t>ProjectWise Authentication - Internal</a:t>
            </a:r>
            <a:br>
              <a:rPr lang="en-US" dirty="0"/>
            </a:br>
            <a:r>
              <a:rPr lang="en-US" sz="1400" dirty="0"/>
              <a:t>Federated against our Active Directory</a:t>
            </a:r>
            <a:endParaRPr lang="en-US" dirty="0"/>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sp>
        <p:nvSpPr>
          <p:cNvPr id="9" name="TextBox 8"/>
          <p:cNvSpPr txBox="1"/>
          <p:nvPr/>
        </p:nvSpPr>
        <p:spPr>
          <a:xfrm>
            <a:off x="4400782" y="1386299"/>
            <a:ext cx="2872902" cy="769441"/>
          </a:xfrm>
          <a:prstGeom prst="rect">
            <a:avLst/>
          </a:prstGeom>
          <a:noFill/>
        </p:spPr>
        <p:txBody>
          <a:bodyPr wrap="none" rtlCol="0">
            <a:spAutoFit/>
          </a:bodyPr>
          <a:lstStyle/>
          <a:p>
            <a:pPr algn="ctr"/>
            <a:r>
              <a:rPr lang="en-US" sz="1600" u="sng" dirty="0">
                <a:solidFill>
                  <a:srgbClr val="1F497D"/>
                </a:solidFill>
                <a:latin typeface="Arial"/>
                <a:cs typeface="Arial"/>
              </a:rPr>
              <a:t>Connection Client</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pic>
        <p:nvPicPr>
          <p:cNvPr id="3" name="Picture 2">
            <a:extLst>
              <a:ext uri="{FF2B5EF4-FFF2-40B4-BE49-F238E27FC236}">
                <a16:creationId xmlns:a16="http://schemas.microsoft.com/office/drawing/2014/main" id="{72AD8DE3-9572-4EC4-B874-128B22A65C98}"/>
              </a:ext>
            </a:extLst>
          </p:cNvPr>
          <p:cNvPicPr>
            <a:picLocks noChangeAspect="1"/>
          </p:cNvPicPr>
          <p:nvPr/>
        </p:nvPicPr>
        <p:blipFill>
          <a:blip r:embed="rId3"/>
          <a:stretch>
            <a:fillRect/>
          </a:stretch>
        </p:blipFill>
        <p:spPr>
          <a:xfrm>
            <a:off x="4732669" y="1919071"/>
            <a:ext cx="2209128" cy="4227587"/>
          </a:xfrm>
          <a:prstGeom prst="rect">
            <a:avLst/>
          </a:prstGeom>
        </p:spPr>
      </p:pic>
      <p:sp>
        <p:nvSpPr>
          <p:cNvPr id="7" name="Rectangle 6">
            <a:extLst>
              <a:ext uri="{FF2B5EF4-FFF2-40B4-BE49-F238E27FC236}">
                <a16:creationId xmlns:a16="http://schemas.microsoft.com/office/drawing/2014/main" id="{E62CBA6B-4E30-4742-8950-2325EA30BC67}"/>
              </a:ext>
            </a:extLst>
          </p:cNvPr>
          <p:cNvSpPr/>
          <p:nvPr/>
        </p:nvSpPr>
        <p:spPr>
          <a:xfrm>
            <a:off x="7273684" y="3158539"/>
            <a:ext cx="2845259" cy="1200329"/>
          </a:xfrm>
          <a:prstGeom prst="rect">
            <a:avLst/>
          </a:prstGeom>
        </p:spPr>
        <p:txBody>
          <a:bodyPr wrap="square">
            <a:spAutoFit/>
          </a:bodyPr>
          <a:lstStyle/>
          <a:p>
            <a:pPr algn="ctr"/>
            <a:r>
              <a:rPr lang="en-US" sz="1200" dirty="0">
                <a:solidFill>
                  <a:srgbClr val="1F497D"/>
                </a:solidFill>
                <a:latin typeface="Arial"/>
                <a:cs typeface="Arial"/>
              </a:rPr>
              <a:t>Simply enter email address and click tab or enter </a:t>
            </a:r>
          </a:p>
          <a:p>
            <a:pPr algn="ctr"/>
            <a:endParaRPr lang="en-US" sz="1200" dirty="0">
              <a:solidFill>
                <a:srgbClr val="1F497D"/>
              </a:solidFill>
              <a:latin typeface="Arial"/>
              <a:cs typeface="Arial"/>
            </a:endParaRPr>
          </a:p>
          <a:p>
            <a:pPr algn="ctr"/>
            <a:r>
              <a:rPr lang="en-US" sz="1200" dirty="0">
                <a:solidFill>
                  <a:srgbClr val="1F497D"/>
                </a:solidFill>
                <a:latin typeface="Arial"/>
                <a:cs typeface="Arial"/>
              </a:rPr>
              <a:t>ADFS Federation automatically passes Windows AD authentication to Bentley making sign in a breeze!</a:t>
            </a:r>
            <a:endParaRPr lang="en-US" sz="1050" dirty="0">
              <a:solidFill>
                <a:srgbClr val="1F497D"/>
              </a:solidFill>
              <a:latin typeface="Arial"/>
              <a:cs typeface="Arial"/>
            </a:endParaRPr>
          </a:p>
        </p:txBody>
      </p:sp>
    </p:spTree>
    <p:extLst>
      <p:ext uri="{BB962C8B-B14F-4D97-AF65-F5344CB8AC3E}">
        <p14:creationId xmlns:p14="http://schemas.microsoft.com/office/powerpoint/2010/main" val="42761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46" y="273356"/>
            <a:ext cx="10515600" cy="1061245"/>
          </a:xfrm>
        </p:spPr>
        <p:txBody>
          <a:bodyPr/>
          <a:lstStyle/>
          <a:p>
            <a:r>
              <a:rPr lang="en-US" dirty="0"/>
              <a:t>ProjectWise Authentication - External</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4" name="Picture 3">
            <a:extLst>
              <a:ext uri="{FF2B5EF4-FFF2-40B4-BE49-F238E27FC236}">
                <a16:creationId xmlns:a16="http://schemas.microsoft.com/office/drawing/2014/main" id="{703B1E81-03BC-4008-9C76-DAA311D33790}"/>
              </a:ext>
            </a:extLst>
          </p:cNvPr>
          <p:cNvPicPr>
            <a:picLocks noChangeAspect="1"/>
          </p:cNvPicPr>
          <p:nvPr/>
        </p:nvPicPr>
        <p:blipFill>
          <a:blip r:embed="rId3"/>
          <a:stretch>
            <a:fillRect/>
          </a:stretch>
        </p:blipFill>
        <p:spPr>
          <a:xfrm>
            <a:off x="1390713" y="1677858"/>
            <a:ext cx="883838" cy="884520"/>
          </a:xfrm>
          <a:prstGeom prst="rect">
            <a:avLst/>
          </a:prstGeom>
        </p:spPr>
      </p:pic>
      <p:pic>
        <p:nvPicPr>
          <p:cNvPr id="11" name="Picture 10">
            <a:extLst>
              <a:ext uri="{FF2B5EF4-FFF2-40B4-BE49-F238E27FC236}">
                <a16:creationId xmlns:a16="http://schemas.microsoft.com/office/drawing/2014/main" id="{9157A636-57FA-47E6-A5FB-0D8535D3032E}"/>
              </a:ext>
            </a:extLst>
          </p:cNvPr>
          <p:cNvPicPr>
            <a:picLocks noChangeAspect="1"/>
          </p:cNvPicPr>
          <p:nvPr/>
        </p:nvPicPr>
        <p:blipFill>
          <a:blip r:embed="rId4"/>
          <a:stretch>
            <a:fillRect/>
          </a:stretch>
        </p:blipFill>
        <p:spPr>
          <a:xfrm>
            <a:off x="6832477" y="1449406"/>
            <a:ext cx="1480864" cy="1866414"/>
          </a:xfrm>
          <a:prstGeom prst="rect">
            <a:avLst/>
          </a:prstGeom>
        </p:spPr>
      </p:pic>
      <p:pic>
        <p:nvPicPr>
          <p:cNvPr id="5" name="Picture 4">
            <a:extLst>
              <a:ext uri="{FF2B5EF4-FFF2-40B4-BE49-F238E27FC236}">
                <a16:creationId xmlns:a16="http://schemas.microsoft.com/office/drawing/2014/main" id="{52072D4D-71CA-4A7E-AFE6-ECBFAA174F42}"/>
              </a:ext>
            </a:extLst>
          </p:cNvPr>
          <p:cNvPicPr>
            <a:picLocks noChangeAspect="1"/>
          </p:cNvPicPr>
          <p:nvPr/>
        </p:nvPicPr>
        <p:blipFill>
          <a:blip r:embed="rId5"/>
          <a:stretch>
            <a:fillRect/>
          </a:stretch>
        </p:blipFill>
        <p:spPr>
          <a:xfrm>
            <a:off x="3178226" y="1745538"/>
            <a:ext cx="2673010" cy="1061245"/>
          </a:xfrm>
          <a:prstGeom prst="rect">
            <a:avLst/>
          </a:prstGeom>
        </p:spPr>
      </p:pic>
      <p:pic>
        <p:nvPicPr>
          <p:cNvPr id="8" name="Picture 7">
            <a:extLst>
              <a:ext uri="{FF2B5EF4-FFF2-40B4-BE49-F238E27FC236}">
                <a16:creationId xmlns:a16="http://schemas.microsoft.com/office/drawing/2014/main" id="{2687A8D0-FDA2-4A21-8CD1-48A8DAB8A16E}"/>
              </a:ext>
            </a:extLst>
          </p:cNvPr>
          <p:cNvPicPr>
            <a:picLocks noChangeAspect="1"/>
          </p:cNvPicPr>
          <p:nvPr/>
        </p:nvPicPr>
        <p:blipFill>
          <a:blip r:embed="rId6"/>
          <a:stretch>
            <a:fillRect/>
          </a:stretch>
        </p:blipFill>
        <p:spPr>
          <a:xfrm>
            <a:off x="1390713" y="4046460"/>
            <a:ext cx="883838" cy="1079625"/>
          </a:xfrm>
          <a:prstGeom prst="rect">
            <a:avLst/>
          </a:prstGeom>
        </p:spPr>
      </p:pic>
      <p:sp>
        <p:nvSpPr>
          <p:cNvPr id="13" name="Cloud 12">
            <a:extLst>
              <a:ext uri="{FF2B5EF4-FFF2-40B4-BE49-F238E27FC236}">
                <a16:creationId xmlns:a16="http://schemas.microsoft.com/office/drawing/2014/main" id="{476DC30F-B35C-4121-810C-3952E6AFA6A9}"/>
              </a:ext>
            </a:extLst>
          </p:cNvPr>
          <p:cNvSpPr/>
          <p:nvPr/>
        </p:nvSpPr>
        <p:spPr>
          <a:xfrm>
            <a:off x="3691716" y="3910911"/>
            <a:ext cx="3297880" cy="204098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0E412E-A420-43EB-9901-7F5E04924412}"/>
              </a:ext>
            </a:extLst>
          </p:cNvPr>
          <p:cNvSpPr txBox="1"/>
          <p:nvPr/>
        </p:nvSpPr>
        <p:spPr>
          <a:xfrm>
            <a:off x="3976054" y="4587143"/>
            <a:ext cx="2856423" cy="1077218"/>
          </a:xfrm>
          <a:prstGeom prst="rect">
            <a:avLst/>
          </a:prstGeom>
          <a:noFill/>
        </p:spPr>
        <p:txBody>
          <a:bodyPr wrap="none" rtlCol="0">
            <a:spAutoFit/>
          </a:bodyPr>
          <a:lstStyle/>
          <a:p>
            <a:pPr marL="228600" indent="-228600">
              <a:buAutoNum type="arabicParenR"/>
            </a:pPr>
            <a:r>
              <a:rPr lang="en-US" sz="1200" dirty="0">
                <a:solidFill>
                  <a:srgbClr val="1F497D"/>
                </a:solidFill>
                <a:latin typeface="Arial"/>
                <a:cs typeface="Arial"/>
              </a:rPr>
              <a:t>Create User Account in ProjectWise</a:t>
            </a:r>
          </a:p>
          <a:p>
            <a:pPr marL="228600" indent="-228600">
              <a:buAutoNum type="arabicParenR"/>
            </a:pPr>
            <a:endParaRPr lang="en-US" sz="1200" dirty="0">
              <a:solidFill>
                <a:srgbClr val="1F497D"/>
              </a:solidFill>
              <a:latin typeface="Arial"/>
              <a:cs typeface="Arial"/>
            </a:endParaRPr>
          </a:p>
          <a:p>
            <a:pPr marL="228600" indent="-228600">
              <a:buAutoNum type="arabicParenR"/>
            </a:pPr>
            <a:r>
              <a:rPr lang="en-US" sz="1200" dirty="0">
                <a:solidFill>
                  <a:srgbClr val="1F497D"/>
                </a:solidFill>
                <a:latin typeface="Arial"/>
                <a:cs typeface="Arial"/>
              </a:rPr>
              <a:t>Assign to Group in ProjectWise</a:t>
            </a:r>
            <a:endParaRPr lang="en-US" sz="800" dirty="0">
              <a:solidFill>
                <a:srgbClr val="1F497D"/>
              </a:solidFill>
              <a:latin typeface="Arial"/>
              <a:cs typeface="Arial"/>
            </a:endParaRP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sp>
        <p:nvSpPr>
          <p:cNvPr id="15" name="Rectangle 14">
            <a:extLst>
              <a:ext uri="{FF2B5EF4-FFF2-40B4-BE49-F238E27FC236}">
                <a16:creationId xmlns:a16="http://schemas.microsoft.com/office/drawing/2014/main" id="{407156FF-B9B0-412E-82FC-29B5321C61BE}"/>
              </a:ext>
            </a:extLst>
          </p:cNvPr>
          <p:cNvSpPr/>
          <p:nvPr/>
        </p:nvSpPr>
        <p:spPr>
          <a:xfrm>
            <a:off x="8470460" y="1572666"/>
            <a:ext cx="2845259" cy="1200329"/>
          </a:xfrm>
          <a:prstGeom prst="rect">
            <a:avLst/>
          </a:prstGeom>
        </p:spPr>
        <p:txBody>
          <a:bodyPr wrap="square">
            <a:spAutoFit/>
          </a:bodyPr>
          <a:lstStyle/>
          <a:p>
            <a:pPr algn="ctr"/>
            <a:r>
              <a:rPr lang="en-US" sz="1200" dirty="0">
                <a:solidFill>
                  <a:srgbClr val="1F497D"/>
                </a:solidFill>
                <a:latin typeface="Arial"/>
                <a:cs typeface="Arial"/>
              </a:rPr>
              <a:t>Bentley IMS</a:t>
            </a:r>
          </a:p>
          <a:p>
            <a:pPr algn="ctr"/>
            <a:r>
              <a:rPr lang="en-US" sz="1200" u="sng" dirty="0">
                <a:solidFill>
                  <a:srgbClr val="1F497D"/>
                </a:solidFill>
                <a:latin typeface="Arial"/>
                <a:cs typeface="Arial"/>
              </a:rPr>
              <a:t>Identity Management System</a:t>
            </a:r>
          </a:p>
          <a:p>
            <a:pPr algn="ctr"/>
            <a:endParaRPr lang="en-US" sz="1200" dirty="0">
              <a:solidFill>
                <a:srgbClr val="1F497D"/>
              </a:solidFill>
              <a:latin typeface="Arial"/>
              <a:cs typeface="Arial"/>
            </a:endParaRPr>
          </a:p>
          <a:p>
            <a:pPr algn="ctr"/>
            <a:r>
              <a:rPr lang="en-US" sz="1200" dirty="0">
                <a:solidFill>
                  <a:srgbClr val="1F497D"/>
                </a:solidFill>
                <a:latin typeface="Arial"/>
                <a:cs typeface="Arial"/>
              </a:rPr>
              <a:t>Identity is checked against the </a:t>
            </a:r>
          </a:p>
          <a:p>
            <a:pPr algn="ctr"/>
            <a:r>
              <a:rPr lang="en-US" sz="1200" dirty="0">
                <a:solidFill>
                  <a:srgbClr val="1F497D"/>
                </a:solidFill>
                <a:latin typeface="Arial"/>
                <a:cs typeface="Arial"/>
              </a:rPr>
              <a:t>email domain of your company</a:t>
            </a:r>
          </a:p>
          <a:p>
            <a:pPr algn="ctr"/>
            <a:r>
              <a:rPr lang="en-US" sz="1200" dirty="0">
                <a:solidFill>
                  <a:srgbClr val="1F497D"/>
                </a:solidFill>
                <a:latin typeface="Arial"/>
                <a:cs typeface="Arial"/>
              </a:rPr>
              <a:t>(ex.  bledwards1@ACME.com)</a:t>
            </a:r>
            <a:endParaRPr lang="en-US" sz="1050" dirty="0">
              <a:solidFill>
                <a:srgbClr val="1F497D"/>
              </a:solidFill>
              <a:latin typeface="Arial"/>
              <a:cs typeface="Arial"/>
            </a:endParaRPr>
          </a:p>
        </p:txBody>
      </p:sp>
      <p:sp>
        <p:nvSpPr>
          <p:cNvPr id="16" name="TextBox 15">
            <a:extLst>
              <a:ext uri="{FF2B5EF4-FFF2-40B4-BE49-F238E27FC236}">
                <a16:creationId xmlns:a16="http://schemas.microsoft.com/office/drawing/2014/main" id="{41EF5B91-9186-44A6-8068-8C06A7230AB6}"/>
              </a:ext>
            </a:extLst>
          </p:cNvPr>
          <p:cNvSpPr txBox="1"/>
          <p:nvPr/>
        </p:nvSpPr>
        <p:spPr>
          <a:xfrm>
            <a:off x="1289997" y="2627204"/>
            <a:ext cx="1072730" cy="338554"/>
          </a:xfrm>
          <a:prstGeom prst="rect">
            <a:avLst/>
          </a:prstGeom>
          <a:noFill/>
        </p:spPr>
        <p:txBody>
          <a:bodyPr wrap="none" rtlCol="0">
            <a:spAutoFit/>
          </a:bodyPr>
          <a:lstStyle/>
          <a:p>
            <a:pPr algn="ctr"/>
            <a:r>
              <a:rPr lang="en-US" sz="1600" dirty="0">
                <a:solidFill>
                  <a:srgbClr val="1F497D"/>
                </a:solidFill>
                <a:latin typeface="Arial"/>
                <a:cs typeface="Arial"/>
              </a:rPr>
              <a:t>PEF User</a:t>
            </a:r>
          </a:p>
        </p:txBody>
      </p:sp>
      <p:sp>
        <p:nvSpPr>
          <p:cNvPr id="17" name="TextBox 16">
            <a:extLst>
              <a:ext uri="{FF2B5EF4-FFF2-40B4-BE49-F238E27FC236}">
                <a16:creationId xmlns:a16="http://schemas.microsoft.com/office/drawing/2014/main" id="{325169E7-13A7-4EC7-B27A-17E81DD68FD4}"/>
              </a:ext>
            </a:extLst>
          </p:cNvPr>
          <p:cNvSpPr txBox="1"/>
          <p:nvPr/>
        </p:nvSpPr>
        <p:spPr>
          <a:xfrm>
            <a:off x="864720" y="5259694"/>
            <a:ext cx="1923283" cy="338554"/>
          </a:xfrm>
          <a:prstGeom prst="rect">
            <a:avLst/>
          </a:prstGeom>
          <a:noFill/>
        </p:spPr>
        <p:txBody>
          <a:bodyPr wrap="none" rtlCol="0">
            <a:spAutoFit/>
          </a:bodyPr>
          <a:lstStyle/>
          <a:p>
            <a:pPr algn="ctr"/>
            <a:r>
              <a:rPr lang="en-US" sz="1600" dirty="0">
                <a:solidFill>
                  <a:srgbClr val="1F497D"/>
                </a:solidFill>
                <a:latin typeface="Arial"/>
                <a:cs typeface="Arial"/>
              </a:rPr>
              <a:t>NCDOT PW Admin</a:t>
            </a:r>
          </a:p>
        </p:txBody>
      </p:sp>
      <p:sp>
        <p:nvSpPr>
          <p:cNvPr id="18" name="Rectangle 17">
            <a:extLst>
              <a:ext uri="{FF2B5EF4-FFF2-40B4-BE49-F238E27FC236}">
                <a16:creationId xmlns:a16="http://schemas.microsoft.com/office/drawing/2014/main" id="{E79F88F9-2304-4A35-B0F0-E3757916FFF8}"/>
              </a:ext>
            </a:extLst>
          </p:cNvPr>
          <p:cNvSpPr/>
          <p:nvPr/>
        </p:nvSpPr>
        <p:spPr>
          <a:xfrm>
            <a:off x="7956028" y="4131460"/>
            <a:ext cx="2845259" cy="1200329"/>
          </a:xfrm>
          <a:prstGeom prst="rect">
            <a:avLst/>
          </a:prstGeom>
        </p:spPr>
        <p:txBody>
          <a:bodyPr wrap="square">
            <a:spAutoFit/>
          </a:bodyPr>
          <a:lstStyle/>
          <a:p>
            <a:pPr algn="ctr"/>
            <a:r>
              <a:rPr lang="en-US" sz="1200" u="sng" dirty="0">
                <a:solidFill>
                  <a:srgbClr val="1F497D"/>
                </a:solidFill>
                <a:latin typeface="Arial"/>
                <a:cs typeface="Arial"/>
              </a:rPr>
              <a:t>Project Access</a:t>
            </a:r>
          </a:p>
          <a:p>
            <a:pPr algn="ctr"/>
            <a:endParaRPr lang="en-US" sz="1200" dirty="0">
              <a:solidFill>
                <a:srgbClr val="1F497D"/>
              </a:solidFill>
              <a:latin typeface="Arial"/>
              <a:cs typeface="Arial"/>
            </a:endParaRPr>
          </a:p>
          <a:p>
            <a:pPr algn="ctr"/>
            <a:r>
              <a:rPr lang="en-US" sz="1200" dirty="0">
                <a:solidFill>
                  <a:srgbClr val="1F497D"/>
                </a:solidFill>
                <a:latin typeface="Arial"/>
                <a:cs typeface="Arial"/>
              </a:rPr>
              <a:t>Write access permission will be established by PW Admin and will be restricted to the Project specific area that PEF is working on</a:t>
            </a:r>
            <a:endParaRPr lang="en-US" sz="1050" dirty="0">
              <a:solidFill>
                <a:srgbClr val="1F497D"/>
              </a:solidFill>
              <a:latin typeface="Arial"/>
              <a:cs typeface="Arial"/>
            </a:endParaRPr>
          </a:p>
        </p:txBody>
      </p:sp>
      <p:sp>
        <p:nvSpPr>
          <p:cNvPr id="19" name="Arrow: Right 18">
            <a:extLst>
              <a:ext uri="{FF2B5EF4-FFF2-40B4-BE49-F238E27FC236}">
                <a16:creationId xmlns:a16="http://schemas.microsoft.com/office/drawing/2014/main" id="{A577CCDE-6762-43D5-B81C-574B7AC80AF8}"/>
              </a:ext>
            </a:extLst>
          </p:cNvPr>
          <p:cNvSpPr/>
          <p:nvPr/>
        </p:nvSpPr>
        <p:spPr>
          <a:xfrm>
            <a:off x="2428479" y="2172831"/>
            <a:ext cx="514432" cy="1448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C11A1E4-5C89-48D0-9469-5400706EF98B}"/>
              </a:ext>
            </a:extLst>
          </p:cNvPr>
          <p:cNvSpPr/>
          <p:nvPr/>
        </p:nvSpPr>
        <p:spPr>
          <a:xfrm>
            <a:off x="6086552" y="2172831"/>
            <a:ext cx="514432" cy="1448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371B921-CA12-4EDF-B79A-B72C4DEFE5D8}"/>
              </a:ext>
            </a:extLst>
          </p:cNvPr>
          <p:cNvSpPr/>
          <p:nvPr/>
        </p:nvSpPr>
        <p:spPr>
          <a:xfrm>
            <a:off x="2788003" y="4663749"/>
            <a:ext cx="514432" cy="1448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BE32539-4F14-45D7-95AB-2A0752ED827B}"/>
              </a:ext>
            </a:extLst>
          </p:cNvPr>
          <p:cNvSpPr/>
          <p:nvPr/>
        </p:nvSpPr>
        <p:spPr>
          <a:xfrm>
            <a:off x="670046" y="2003553"/>
            <a:ext cx="428959" cy="338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CB5ADA90-2B08-47D1-BC0E-942E0F69E193}"/>
              </a:ext>
            </a:extLst>
          </p:cNvPr>
          <p:cNvSpPr/>
          <p:nvPr/>
        </p:nvSpPr>
        <p:spPr>
          <a:xfrm>
            <a:off x="670045" y="4397622"/>
            <a:ext cx="428959" cy="338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830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p:bldP spid="18" grpId="0"/>
      <p:bldP spid="21"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0BEC-33A0-4DE0-ADE5-61C1BD85FC9F}"/>
              </a:ext>
            </a:extLst>
          </p:cNvPr>
          <p:cNvSpPr>
            <a:spLocks noGrp="1"/>
          </p:cNvSpPr>
          <p:nvPr>
            <p:ph type="title"/>
          </p:nvPr>
        </p:nvSpPr>
        <p:spPr/>
        <p:txBody>
          <a:bodyPr/>
          <a:lstStyle/>
          <a:p>
            <a:r>
              <a:rPr lang="en-US" dirty="0"/>
              <a:t>Organizational Changes</a:t>
            </a:r>
          </a:p>
        </p:txBody>
      </p:sp>
      <p:pic>
        <p:nvPicPr>
          <p:cNvPr id="4" name="Picture 3">
            <a:extLst>
              <a:ext uri="{FF2B5EF4-FFF2-40B4-BE49-F238E27FC236}">
                <a16:creationId xmlns:a16="http://schemas.microsoft.com/office/drawing/2014/main" id="{52E9CB55-9CA0-4DD5-9BB1-F3D8BAC657D6}"/>
              </a:ext>
            </a:extLst>
          </p:cNvPr>
          <p:cNvPicPr>
            <a:picLocks noChangeAspect="1"/>
          </p:cNvPicPr>
          <p:nvPr/>
        </p:nvPicPr>
        <p:blipFill>
          <a:blip r:embed="rId2"/>
          <a:stretch>
            <a:fillRect/>
          </a:stretch>
        </p:blipFill>
        <p:spPr>
          <a:xfrm>
            <a:off x="3157904" y="2729563"/>
            <a:ext cx="5876190" cy="1552381"/>
          </a:xfrm>
          <a:prstGeom prst="rect">
            <a:avLst/>
          </a:prstGeom>
        </p:spPr>
      </p:pic>
      <p:sp>
        <p:nvSpPr>
          <p:cNvPr id="5" name="TextBox 4">
            <a:extLst>
              <a:ext uri="{FF2B5EF4-FFF2-40B4-BE49-F238E27FC236}">
                <a16:creationId xmlns:a16="http://schemas.microsoft.com/office/drawing/2014/main" id="{F5B42631-367E-4E62-9396-779B32872DC2}"/>
              </a:ext>
            </a:extLst>
          </p:cNvPr>
          <p:cNvSpPr txBox="1"/>
          <p:nvPr/>
        </p:nvSpPr>
        <p:spPr>
          <a:xfrm>
            <a:off x="4304322" y="2030010"/>
            <a:ext cx="3583353" cy="553998"/>
          </a:xfrm>
          <a:prstGeom prst="rect">
            <a:avLst/>
          </a:prstGeom>
          <a:noFill/>
        </p:spPr>
        <p:txBody>
          <a:bodyPr wrap="none" rtlCol="0">
            <a:spAutoFit/>
          </a:bodyPr>
          <a:lstStyle/>
          <a:p>
            <a:r>
              <a:rPr lang="en-US" dirty="0">
                <a:solidFill>
                  <a:srgbClr val="1F497D"/>
                </a:solidFill>
                <a:latin typeface="Arial"/>
                <a:cs typeface="Arial"/>
              </a:rPr>
              <a:t>Effective July 1, 2018</a:t>
            </a:r>
          </a:p>
          <a:p>
            <a:r>
              <a:rPr lang="en-US" sz="1200" dirty="0">
                <a:solidFill>
                  <a:srgbClr val="1F497D"/>
                </a:solidFill>
                <a:latin typeface="Arial"/>
                <a:cs typeface="Arial"/>
              </a:rPr>
              <a:t>NCDOT Information Technology moved to NCDIT </a:t>
            </a:r>
          </a:p>
        </p:txBody>
      </p:sp>
    </p:spTree>
    <p:extLst>
      <p:ext uri="{BB962C8B-B14F-4D97-AF65-F5344CB8AC3E}">
        <p14:creationId xmlns:p14="http://schemas.microsoft.com/office/powerpoint/2010/main" val="38478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ProjectWise Users/Group</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7" name="Picture 6">
            <a:extLst>
              <a:ext uri="{FF2B5EF4-FFF2-40B4-BE49-F238E27FC236}">
                <a16:creationId xmlns:a16="http://schemas.microsoft.com/office/drawing/2014/main" id="{E9D2E9E8-75A8-46E7-8936-4A5F33B03E99}"/>
              </a:ext>
            </a:extLst>
          </p:cNvPr>
          <p:cNvPicPr/>
          <p:nvPr/>
        </p:nvPicPr>
        <p:blipFill>
          <a:blip r:embed="rId3"/>
          <a:stretch>
            <a:fillRect/>
          </a:stretch>
        </p:blipFill>
        <p:spPr>
          <a:xfrm>
            <a:off x="985790" y="1531145"/>
            <a:ext cx="6235700" cy="4226450"/>
          </a:xfrm>
          <a:prstGeom prst="rect">
            <a:avLst/>
          </a:prstGeom>
        </p:spPr>
      </p:pic>
      <p:sp>
        <p:nvSpPr>
          <p:cNvPr id="8" name="TextBox 7">
            <a:extLst>
              <a:ext uri="{FF2B5EF4-FFF2-40B4-BE49-F238E27FC236}">
                <a16:creationId xmlns:a16="http://schemas.microsoft.com/office/drawing/2014/main" id="{F64797CC-CA68-4C24-943E-D9BCF2EC74F5}"/>
              </a:ext>
            </a:extLst>
          </p:cNvPr>
          <p:cNvSpPr txBox="1"/>
          <p:nvPr/>
        </p:nvSpPr>
        <p:spPr>
          <a:xfrm>
            <a:off x="7479527" y="2056776"/>
            <a:ext cx="4577796" cy="3600986"/>
          </a:xfrm>
          <a:prstGeom prst="rect">
            <a:avLst/>
          </a:prstGeom>
          <a:noFill/>
        </p:spPr>
        <p:txBody>
          <a:bodyPr wrap="square" rtlCol="0">
            <a:spAutoFit/>
          </a:bodyPr>
          <a:lstStyle/>
          <a:p>
            <a:r>
              <a:rPr lang="en-US" sz="1200" dirty="0">
                <a:solidFill>
                  <a:srgbClr val="1F497D"/>
                </a:solidFill>
                <a:latin typeface="Arial"/>
                <a:cs typeface="Arial"/>
              </a:rPr>
              <a:t>ProjectWise System Admins must create users/groups in ProjectWise in order for them to access ProjectWise</a:t>
            </a:r>
          </a:p>
          <a:p>
            <a:endParaRPr lang="en-US" sz="1200" dirty="0">
              <a:solidFill>
                <a:srgbClr val="1F497D"/>
              </a:solidFill>
              <a:latin typeface="Arial"/>
              <a:cs typeface="Arial"/>
            </a:endParaRPr>
          </a:p>
          <a:p>
            <a:endParaRPr lang="en-US" sz="1200" dirty="0">
              <a:solidFill>
                <a:srgbClr val="1F497D"/>
              </a:solidFill>
              <a:latin typeface="Arial"/>
              <a:cs typeface="Arial"/>
            </a:endParaRPr>
          </a:p>
          <a:p>
            <a:endParaRPr lang="en-US" sz="1200" dirty="0">
              <a:solidFill>
                <a:srgbClr val="1F497D"/>
              </a:solidFill>
              <a:latin typeface="Arial"/>
              <a:cs typeface="Arial"/>
            </a:endParaRPr>
          </a:p>
          <a:p>
            <a:r>
              <a:rPr lang="en-US" sz="1200" dirty="0">
                <a:solidFill>
                  <a:srgbClr val="1F497D"/>
                </a:solidFill>
                <a:latin typeface="Arial"/>
                <a:cs typeface="Arial"/>
              </a:rPr>
              <a:t>Power Users in Units can manage (add/remove) users from respective groups.   (Ex.  Mike Kelly can add or remove people from the Hydraulic Users group)</a:t>
            </a:r>
          </a:p>
          <a:p>
            <a:endParaRPr lang="en-US" sz="1200" dirty="0">
              <a:solidFill>
                <a:srgbClr val="1F497D"/>
              </a:solidFill>
              <a:latin typeface="Arial"/>
              <a:cs typeface="Arial"/>
            </a:endParaRPr>
          </a:p>
          <a:p>
            <a:endParaRPr lang="en-US" sz="1200" dirty="0">
              <a:solidFill>
                <a:srgbClr val="1F497D"/>
              </a:solidFill>
              <a:latin typeface="Arial"/>
              <a:cs typeface="Arial"/>
            </a:endParaRPr>
          </a:p>
          <a:p>
            <a:endParaRPr lang="en-US" sz="1200" dirty="0">
              <a:solidFill>
                <a:srgbClr val="1F497D"/>
              </a:solidFill>
              <a:latin typeface="Arial"/>
              <a:cs typeface="Arial"/>
            </a:endParaRPr>
          </a:p>
          <a:p>
            <a:r>
              <a:rPr lang="en-US" sz="1200" dirty="0">
                <a:solidFill>
                  <a:srgbClr val="1F497D"/>
                </a:solidFill>
                <a:latin typeface="Arial"/>
                <a:cs typeface="Arial"/>
              </a:rPr>
              <a:t>Project Leads can manage PEF Groups access to Projects</a:t>
            </a:r>
          </a:p>
          <a:p>
            <a:endParaRPr lang="en-US" sz="1200" dirty="0">
              <a:solidFill>
                <a:srgbClr val="1F497D"/>
              </a:solidFill>
              <a:latin typeface="Arial"/>
              <a:cs typeface="Arial"/>
            </a:endParaRPr>
          </a:p>
          <a:p>
            <a:endParaRPr lang="en-US" sz="1200" dirty="0">
              <a:solidFill>
                <a:srgbClr val="1F497D"/>
              </a:solidFill>
              <a:latin typeface="Arial"/>
              <a:cs typeface="Arial"/>
            </a:endParaRPr>
          </a:p>
          <a:p>
            <a:endParaRPr lang="en-US" sz="1200" dirty="0">
              <a:solidFill>
                <a:srgbClr val="1F497D"/>
              </a:solidFill>
              <a:latin typeface="Arial"/>
              <a:cs typeface="Arial"/>
            </a:endParaRPr>
          </a:p>
          <a:p>
            <a:r>
              <a:rPr lang="en-US" sz="1200" dirty="0">
                <a:solidFill>
                  <a:srgbClr val="1F497D"/>
                </a:solidFill>
                <a:latin typeface="Arial"/>
                <a:cs typeface="Arial"/>
              </a:rPr>
              <a:t>PEF Group management – We can authorize representative from PEF to administer users within their respective groups</a:t>
            </a: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spTree>
    <p:extLst>
      <p:ext uri="{BB962C8B-B14F-4D97-AF65-F5344CB8AC3E}">
        <p14:creationId xmlns:p14="http://schemas.microsoft.com/office/powerpoint/2010/main" val="297938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46" y="273356"/>
            <a:ext cx="10515600" cy="1061245"/>
          </a:xfrm>
        </p:spPr>
        <p:txBody>
          <a:bodyPr/>
          <a:lstStyle/>
          <a:p>
            <a:r>
              <a:rPr lang="en-US" dirty="0"/>
              <a:t>Managed Workspaces (CADD)</a:t>
            </a:r>
            <a:br>
              <a:rPr lang="en-US" dirty="0"/>
            </a:br>
            <a:r>
              <a:rPr lang="en-US" sz="1400" dirty="0"/>
              <a:t>Workspaces are built in to ProjectWise</a:t>
            </a:r>
            <a:endParaRPr lang="en-US" dirty="0"/>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3" name="Picture 2"/>
          <p:cNvPicPr>
            <a:picLocks noChangeAspect="1"/>
          </p:cNvPicPr>
          <p:nvPr/>
        </p:nvPicPr>
        <p:blipFill>
          <a:blip r:embed="rId3"/>
          <a:stretch>
            <a:fillRect/>
          </a:stretch>
        </p:blipFill>
        <p:spPr>
          <a:xfrm>
            <a:off x="2112236" y="1800779"/>
            <a:ext cx="2209524" cy="4342857"/>
          </a:xfrm>
          <a:prstGeom prst="rect">
            <a:avLst/>
          </a:prstGeom>
        </p:spPr>
      </p:pic>
      <p:sp>
        <p:nvSpPr>
          <p:cNvPr id="5" name="TextBox 4"/>
          <p:cNvSpPr txBox="1"/>
          <p:nvPr/>
        </p:nvSpPr>
        <p:spPr>
          <a:xfrm>
            <a:off x="4321760" y="1800779"/>
            <a:ext cx="4577796"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1F497D"/>
                </a:solidFill>
                <a:latin typeface="Arial"/>
                <a:cs typeface="Arial"/>
              </a:rPr>
              <a:t>Folder Driven -  Any DGN file opened under a Hydraulics folder will open </a:t>
            </a:r>
            <a:r>
              <a:rPr lang="en-US" sz="1200" dirty="0" err="1">
                <a:solidFill>
                  <a:srgbClr val="1F497D"/>
                </a:solidFill>
                <a:latin typeface="Arial"/>
                <a:cs typeface="Arial"/>
              </a:rPr>
              <a:t>MicroStation</a:t>
            </a:r>
            <a:r>
              <a:rPr lang="en-US" sz="1200" dirty="0">
                <a:solidFill>
                  <a:srgbClr val="1F497D"/>
                </a:solidFill>
                <a:latin typeface="Arial"/>
                <a:cs typeface="Arial"/>
              </a:rPr>
              <a:t> in Hydraulics workspace, and so on. </a:t>
            </a: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r>
              <a:rPr lang="en-US" sz="1200" dirty="0">
                <a:solidFill>
                  <a:srgbClr val="1F497D"/>
                </a:solidFill>
                <a:latin typeface="Arial"/>
                <a:cs typeface="Arial"/>
              </a:rPr>
              <a:t>First Time Open – ProjectWise has to download the entire workspace.    All subsequent opens pull only workspace deltas</a:t>
            </a: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endParaRPr lang="en-US" sz="1200" dirty="0">
              <a:solidFill>
                <a:srgbClr val="1F497D"/>
              </a:solidFill>
              <a:latin typeface="Arial"/>
              <a:cs typeface="Arial"/>
            </a:endParaRPr>
          </a:p>
          <a:p>
            <a:pPr marL="171450" indent="-171450">
              <a:buFont typeface="Arial" panose="020B0604020202020204" pitchFamily="34" charset="0"/>
              <a:buChar char="•"/>
            </a:pPr>
            <a:r>
              <a:rPr lang="en-US" sz="1200" dirty="0">
                <a:solidFill>
                  <a:srgbClr val="1F497D"/>
                </a:solidFill>
                <a:latin typeface="Arial"/>
                <a:cs typeface="Arial"/>
              </a:rPr>
              <a:t>Speed Expectations  -  Slow on first time open</a:t>
            </a:r>
          </a:p>
          <a:p>
            <a:endParaRPr lang="en-US" sz="1200" dirty="0">
              <a:solidFill>
                <a:srgbClr val="1F497D"/>
              </a:solidFill>
              <a:latin typeface="Arial"/>
              <a:cs typeface="Arial"/>
            </a:endParaRPr>
          </a:p>
          <a:p>
            <a:endParaRPr lang="en-US" sz="1200" dirty="0">
              <a:solidFill>
                <a:srgbClr val="1F497D"/>
              </a:solidFill>
              <a:latin typeface="Arial"/>
              <a:cs typeface="Arial"/>
            </a:endParaRP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spTree>
    <p:extLst>
      <p:ext uri="{BB962C8B-B14F-4D97-AF65-F5344CB8AC3E}">
        <p14:creationId xmlns:p14="http://schemas.microsoft.com/office/powerpoint/2010/main" val="55135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don’t want to go into ProjectWise …</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3" name="Picture 2">
            <a:extLst>
              <a:ext uri="{FF2B5EF4-FFF2-40B4-BE49-F238E27FC236}">
                <a16:creationId xmlns:a16="http://schemas.microsoft.com/office/drawing/2014/main" id="{F7DE02CE-EC52-4E05-97C8-1C107F855F1F}"/>
              </a:ext>
            </a:extLst>
          </p:cNvPr>
          <p:cNvPicPr>
            <a:picLocks noChangeAspect="1"/>
          </p:cNvPicPr>
          <p:nvPr/>
        </p:nvPicPr>
        <p:blipFill>
          <a:blip r:embed="rId3"/>
          <a:stretch>
            <a:fillRect/>
          </a:stretch>
        </p:blipFill>
        <p:spPr>
          <a:xfrm>
            <a:off x="3510285" y="1929000"/>
            <a:ext cx="5171429" cy="3000000"/>
          </a:xfrm>
          <a:prstGeom prst="rect">
            <a:avLst/>
          </a:prstGeom>
        </p:spPr>
      </p:pic>
    </p:spTree>
    <p:extLst>
      <p:ext uri="{BB962C8B-B14F-4D97-AF65-F5344CB8AC3E}">
        <p14:creationId xmlns:p14="http://schemas.microsoft.com/office/powerpoint/2010/main" val="359460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of PDFs from ProjectWise</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pic>
        <p:nvPicPr>
          <p:cNvPr id="2051" name="Picture 2" descr="cid:image001.png@01D48644.3D3D6980">
            <a:extLst>
              <a:ext uri="{FF2B5EF4-FFF2-40B4-BE49-F238E27FC236}">
                <a16:creationId xmlns:a16="http://schemas.microsoft.com/office/drawing/2014/main" id="{AAAFB84C-ED88-4331-8F21-ED3D04A31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827" y="2306511"/>
            <a:ext cx="4848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152B8FC-9EF8-44F2-9525-83C9E00052A8}"/>
              </a:ext>
            </a:extLst>
          </p:cNvPr>
          <p:cNvSpPr/>
          <p:nvPr/>
        </p:nvSpPr>
        <p:spPr>
          <a:xfrm>
            <a:off x="1607820" y="4392216"/>
            <a:ext cx="8595360" cy="523220"/>
          </a:xfrm>
          <a:prstGeom prst="rect">
            <a:avLst/>
          </a:prstGeom>
        </p:spPr>
        <p:txBody>
          <a:bodyPr wrap="square">
            <a:spAutoFit/>
          </a:bodyPr>
          <a:lstStyle/>
          <a:p>
            <a:pPr marL="0" marR="0">
              <a:spcBef>
                <a:spcPts val="0"/>
              </a:spcBef>
              <a:spcAft>
                <a:spcPts val="0"/>
              </a:spcAft>
            </a:pPr>
            <a:r>
              <a:rPr lang="en-US" sz="1400" b="1" u="sng" dirty="0">
                <a:ea typeface="Calibri" panose="020F0502020204030204" pitchFamily="34" charset="0"/>
              </a:rPr>
              <a:t>Adobe Reader Results</a:t>
            </a:r>
            <a:r>
              <a:rPr lang="en-US" sz="1400" dirty="0">
                <a:ea typeface="Calibri" panose="020F0502020204030204" pitchFamily="34" charset="0"/>
              </a:rPr>
              <a:t> – </a:t>
            </a:r>
            <a:r>
              <a:rPr lang="en-US" sz="1400" b="1" dirty="0">
                <a:ea typeface="Calibri" panose="020F0502020204030204" pitchFamily="34" charset="0"/>
              </a:rPr>
              <a:t>WILL NOT</a:t>
            </a:r>
            <a:r>
              <a:rPr lang="en-US" sz="1400" dirty="0">
                <a:ea typeface="Calibri" panose="020F0502020204030204" pitchFamily="34" charset="0"/>
              </a:rPr>
              <a:t> work.  </a:t>
            </a:r>
            <a:r>
              <a:rPr lang="en-US" sz="1400" dirty="0"/>
              <a:t>You are prompted with a message “Adobe Acrobat does not allow connection to…” (shown below) which prevents the user from going to the ProjectWise folder.</a:t>
            </a:r>
            <a:endParaRPr lang="en-US" sz="1400" dirty="0">
              <a:ea typeface="Calibri" panose="020F0502020204030204" pitchFamily="34" charset="0"/>
            </a:endParaRPr>
          </a:p>
        </p:txBody>
      </p:sp>
      <p:sp>
        <p:nvSpPr>
          <p:cNvPr id="9" name="Rectangle 8">
            <a:extLst>
              <a:ext uri="{FF2B5EF4-FFF2-40B4-BE49-F238E27FC236}">
                <a16:creationId xmlns:a16="http://schemas.microsoft.com/office/drawing/2014/main" id="{E3FC204C-E2E2-4079-A87B-FF47ED5CD28A}"/>
              </a:ext>
            </a:extLst>
          </p:cNvPr>
          <p:cNvSpPr/>
          <p:nvPr/>
        </p:nvSpPr>
        <p:spPr>
          <a:xfrm>
            <a:off x="1318260" y="1570379"/>
            <a:ext cx="8595360" cy="307777"/>
          </a:xfrm>
          <a:prstGeom prst="rect">
            <a:avLst/>
          </a:prstGeom>
        </p:spPr>
        <p:txBody>
          <a:bodyPr wrap="square">
            <a:spAutoFit/>
          </a:bodyPr>
          <a:lstStyle/>
          <a:p>
            <a:pPr marL="0" marR="0">
              <a:spcBef>
                <a:spcPts val="0"/>
              </a:spcBef>
              <a:spcAft>
                <a:spcPts val="0"/>
              </a:spcAft>
            </a:pPr>
            <a:r>
              <a:rPr lang="en-US" sz="1400" b="1" u="sng" dirty="0">
                <a:ea typeface="Calibri" panose="020F0502020204030204" pitchFamily="34" charset="0"/>
              </a:rPr>
              <a:t>Example of Link to ProjectWise:</a:t>
            </a:r>
            <a:r>
              <a:rPr lang="en-US" sz="1400" dirty="0">
                <a:ea typeface="Calibri" panose="020F0502020204030204" pitchFamily="34" charset="0"/>
              </a:rPr>
              <a:t>   pw:\\ncdot-pw.bentley.com:ncdot-pw-01\Documents\R4707\Roadway\</a:t>
            </a:r>
            <a:r>
              <a:rPr lang="en-US" sz="1400" dirty="0" err="1">
                <a:ea typeface="Calibri" panose="020F0502020204030204" pitchFamily="34" charset="0"/>
              </a:rPr>
              <a:t>Proj</a:t>
            </a:r>
            <a:r>
              <a:rPr lang="en-US" sz="1400" dirty="0">
                <a:ea typeface="Calibri" panose="020F0502020204030204" pitchFamily="34" charset="0"/>
              </a:rPr>
              <a:t>\</a:t>
            </a:r>
          </a:p>
        </p:txBody>
      </p:sp>
    </p:spTree>
    <p:extLst>
      <p:ext uri="{BB962C8B-B14F-4D97-AF65-F5344CB8AC3E}">
        <p14:creationId xmlns:p14="http://schemas.microsoft.com/office/powerpoint/2010/main" val="64556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ProjectWise Website</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sp>
        <p:nvSpPr>
          <p:cNvPr id="4" name="Rectangle 3">
            <a:extLst>
              <a:ext uri="{FF2B5EF4-FFF2-40B4-BE49-F238E27FC236}">
                <a16:creationId xmlns:a16="http://schemas.microsoft.com/office/drawing/2014/main" id="{C608651B-1E55-4E4B-AA92-BCB03BBB582F}"/>
              </a:ext>
            </a:extLst>
          </p:cNvPr>
          <p:cNvSpPr/>
          <p:nvPr/>
        </p:nvSpPr>
        <p:spPr>
          <a:xfrm>
            <a:off x="3520490" y="1043963"/>
            <a:ext cx="5444151" cy="307777"/>
          </a:xfrm>
          <a:prstGeom prst="rect">
            <a:avLst/>
          </a:prstGeom>
        </p:spPr>
        <p:txBody>
          <a:bodyPr wrap="square">
            <a:spAutoFit/>
          </a:bodyPr>
          <a:lstStyle/>
          <a:p>
            <a:pPr marL="0" marR="0">
              <a:spcBef>
                <a:spcPts val="0"/>
              </a:spcBef>
              <a:spcAft>
                <a:spcPts val="0"/>
              </a:spcAft>
            </a:pPr>
            <a:r>
              <a:rPr lang="en-US" sz="1400" u="sng" dirty="0">
                <a:solidFill>
                  <a:srgbClr val="0563C1"/>
                </a:solidFill>
                <a:ea typeface="Calibri" panose="020F0502020204030204" pitchFamily="34" charset="0"/>
                <a:hlinkClick r:id="rId3"/>
              </a:rPr>
              <a:t>https://connect.ncdot.gov/resources/CADD/Pages/ProjectWise.aspx</a:t>
            </a:r>
            <a:r>
              <a:rPr lang="en-US" sz="1400" dirty="0">
                <a:ea typeface="Calibri" panose="020F0502020204030204" pitchFamily="34" charset="0"/>
              </a:rPr>
              <a:t> </a:t>
            </a:r>
          </a:p>
        </p:txBody>
      </p:sp>
      <p:pic>
        <p:nvPicPr>
          <p:cNvPr id="3" name="Picture 2">
            <a:extLst>
              <a:ext uri="{FF2B5EF4-FFF2-40B4-BE49-F238E27FC236}">
                <a16:creationId xmlns:a16="http://schemas.microsoft.com/office/drawing/2014/main" id="{57AEED1C-12B0-4B15-AC48-2D9116BDB95D}"/>
              </a:ext>
            </a:extLst>
          </p:cNvPr>
          <p:cNvPicPr>
            <a:picLocks noChangeAspect="1"/>
          </p:cNvPicPr>
          <p:nvPr/>
        </p:nvPicPr>
        <p:blipFill>
          <a:blip r:embed="rId4"/>
          <a:stretch>
            <a:fillRect/>
          </a:stretch>
        </p:blipFill>
        <p:spPr>
          <a:xfrm>
            <a:off x="3102889" y="1436483"/>
            <a:ext cx="5986221" cy="5046188"/>
          </a:xfrm>
          <a:prstGeom prst="rect">
            <a:avLst/>
          </a:prstGeom>
        </p:spPr>
      </p:pic>
    </p:spTree>
    <p:extLst>
      <p:ext uri="{BB962C8B-B14F-4D97-AF65-F5344CB8AC3E}">
        <p14:creationId xmlns:p14="http://schemas.microsoft.com/office/powerpoint/2010/main" val="85447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pic>
        <p:nvPicPr>
          <p:cNvPr id="6" name="Picture 5"/>
          <p:cNvPicPr>
            <a:picLocks noChangeAspect="1"/>
          </p:cNvPicPr>
          <p:nvPr/>
        </p:nvPicPr>
        <p:blipFill>
          <a:blip r:embed="rId2"/>
          <a:stretch>
            <a:fillRect/>
          </a:stretch>
        </p:blipFill>
        <p:spPr>
          <a:xfrm>
            <a:off x="233409" y="469900"/>
            <a:ext cx="752381" cy="790476"/>
          </a:xfrm>
          <a:prstGeom prst="rect">
            <a:avLst/>
          </a:prstGeom>
        </p:spPr>
      </p:pic>
      <p:sp>
        <p:nvSpPr>
          <p:cNvPr id="16" name="TextBox 15"/>
          <p:cNvSpPr txBox="1"/>
          <p:nvPr/>
        </p:nvSpPr>
        <p:spPr>
          <a:xfrm>
            <a:off x="427693" y="1277905"/>
            <a:ext cx="4577796" cy="707886"/>
          </a:xfrm>
          <a:prstGeom prst="rect">
            <a:avLst/>
          </a:prstGeom>
          <a:noFill/>
        </p:spPr>
        <p:txBody>
          <a:bodyPr wrap="square" rtlCol="0">
            <a:spAutoFit/>
          </a:bodyPr>
          <a:lstStyle/>
          <a:p>
            <a:pPr algn="ctr"/>
            <a:r>
              <a:rPr lang="en-US" sz="1600" dirty="0">
                <a:solidFill>
                  <a:srgbClr val="1F497D"/>
                </a:solidFill>
                <a:latin typeface="Arial"/>
                <a:cs typeface="Arial"/>
              </a:rPr>
              <a:t>SAP Feed / Caching Server</a:t>
            </a: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sp>
        <p:nvSpPr>
          <p:cNvPr id="3" name="Cylinder 2">
            <a:extLst>
              <a:ext uri="{FF2B5EF4-FFF2-40B4-BE49-F238E27FC236}">
                <a16:creationId xmlns:a16="http://schemas.microsoft.com/office/drawing/2014/main" id="{495D6070-B483-470D-B834-27BD19A4A85D}"/>
              </a:ext>
            </a:extLst>
          </p:cNvPr>
          <p:cNvSpPr/>
          <p:nvPr/>
        </p:nvSpPr>
        <p:spPr>
          <a:xfrm>
            <a:off x="1807285" y="4128247"/>
            <a:ext cx="1280160" cy="135546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SAP</a:t>
            </a:r>
          </a:p>
        </p:txBody>
      </p:sp>
      <p:sp>
        <p:nvSpPr>
          <p:cNvPr id="7" name="Cloud 6">
            <a:extLst>
              <a:ext uri="{FF2B5EF4-FFF2-40B4-BE49-F238E27FC236}">
                <a16:creationId xmlns:a16="http://schemas.microsoft.com/office/drawing/2014/main" id="{575993C0-889F-48E0-9563-8DED6F515307}"/>
              </a:ext>
            </a:extLst>
          </p:cNvPr>
          <p:cNvSpPr/>
          <p:nvPr/>
        </p:nvSpPr>
        <p:spPr>
          <a:xfrm>
            <a:off x="5253048" y="1237272"/>
            <a:ext cx="2449428" cy="208684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ylinder 3">
            <a:extLst>
              <a:ext uri="{FF2B5EF4-FFF2-40B4-BE49-F238E27FC236}">
                <a16:creationId xmlns:a16="http://schemas.microsoft.com/office/drawing/2014/main" id="{05004C72-58AF-40E3-971C-126605BD4DF2}"/>
              </a:ext>
            </a:extLst>
          </p:cNvPr>
          <p:cNvSpPr/>
          <p:nvPr/>
        </p:nvSpPr>
        <p:spPr>
          <a:xfrm>
            <a:off x="5819888" y="1611494"/>
            <a:ext cx="1323190" cy="1290918"/>
          </a:xfrm>
          <a:prstGeom prst="can">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NCDOT</a:t>
            </a:r>
          </a:p>
          <a:p>
            <a:pPr algn="ctr"/>
            <a:r>
              <a:rPr lang="en-US" dirty="0" err="1"/>
              <a:t>Datasource</a:t>
            </a:r>
            <a:endParaRPr lang="en-US" dirty="0"/>
          </a:p>
        </p:txBody>
      </p:sp>
      <p:sp>
        <p:nvSpPr>
          <p:cNvPr id="9" name="Rectangle: Beveled 8">
            <a:extLst>
              <a:ext uri="{FF2B5EF4-FFF2-40B4-BE49-F238E27FC236}">
                <a16:creationId xmlns:a16="http://schemas.microsoft.com/office/drawing/2014/main" id="{C0E2ED62-BE46-4188-A792-5BC5C114B097}"/>
              </a:ext>
            </a:extLst>
          </p:cNvPr>
          <p:cNvSpPr/>
          <p:nvPr/>
        </p:nvSpPr>
        <p:spPr>
          <a:xfrm>
            <a:off x="5687074" y="4365451"/>
            <a:ext cx="1366221" cy="1118259"/>
          </a:xfrm>
          <a:prstGeom prst="bevel">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Caching</a:t>
            </a:r>
          </a:p>
          <a:p>
            <a:pPr algn="ctr"/>
            <a:r>
              <a:rPr lang="en-US" dirty="0"/>
              <a:t>Server</a:t>
            </a:r>
          </a:p>
        </p:txBody>
      </p:sp>
      <p:sp>
        <p:nvSpPr>
          <p:cNvPr id="12" name="Cylinder 11">
            <a:extLst>
              <a:ext uri="{FF2B5EF4-FFF2-40B4-BE49-F238E27FC236}">
                <a16:creationId xmlns:a16="http://schemas.microsoft.com/office/drawing/2014/main" id="{5A3635E2-CB63-470B-BBBC-ED1CB914EC43}"/>
              </a:ext>
            </a:extLst>
          </p:cNvPr>
          <p:cNvSpPr/>
          <p:nvPr/>
        </p:nvSpPr>
        <p:spPr>
          <a:xfrm>
            <a:off x="9652924" y="4128247"/>
            <a:ext cx="1280160" cy="1355463"/>
          </a:xfrm>
          <a:prstGeom prst="can">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SharePoint</a:t>
            </a:r>
          </a:p>
        </p:txBody>
      </p:sp>
      <p:cxnSp>
        <p:nvCxnSpPr>
          <p:cNvPr id="13" name="Straight Arrow Connector 12">
            <a:extLst>
              <a:ext uri="{FF2B5EF4-FFF2-40B4-BE49-F238E27FC236}">
                <a16:creationId xmlns:a16="http://schemas.microsoft.com/office/drawing/2014/main" id="{1B160661-83EF-43F5-9D93-5C7951E8BF7F}"/>
              </a:ext>
            </a:extLst>
          </p:cNvPr>
          <p:cNvCxnSpPr/>
          <p:nvPr/>
        </p:nvCxnSpPr>
        <p:spPr>
          <a:xfrm>
            <a:off x="3345628" y="4701092"/>
            <a:ext cx="2067262" cy="0"/>
          </a:xfrm>
          <a:prstGeom prst="straightConnector1">
            <a:avLst/>
          </a:prstGeom>
          <a:ln>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873E8BA-26AB-439B-A7AB-059147BA1C00}"/>
              </a:ext>
            </a:extLst>
          </p:cNvPr>
          <p:cNvCxnSpPr/>
          <p:nvPr/>
        </p:nvCxnSpPr>
        <p:spPr>
          <a:xfrm>
            <a:off x="7358231" y="4708264"/>
            <a:ext cx="2067262" cy="0"/>
          </a:xfrm>
          <a:prstGeom prst="straightConnector1">
            <a:avLst/>
          </a:prstGeom>
          <a:ln>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CDC60BF-B5F5-428A-A612-5C99D78EBEF9}"/>
              </a:ext>
            </a:extLst>
          </p:cNvPr>
          <p:cNvCxnSpPr>
            <a:cxnSpLocks/>
          </p:cNvCxnSpPr>
          <p:nvPr/>
        </p:nvCxnSpPr>
        <p:spPr>
          <a:xfrm flipV="1">
            <a:off x="6370185" y="2686363"/>
            <a:ext cx="0" cy="1549461"/>
          </a:xfrm>
          <a:prstGeom prst="straightConnector1">
            <a:avLst/>
          </a:prstGeom>
          <a:ln>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F6B6345-42F1-4209-8599-B707013ECF6D}"/>
              </a:ext>
            </a:extLst>
          </p:cNvPr>
          <p:cNvSpPr txBox="1"/>
          <p:nvPr/>
        </p:nvSpPr>
        <p:spPr>
          <a:xfrm>
            <a:off x="3452104" y="4374055"/>
            <a:ext cx="1975893" cy="677108"/>
          </a:xfrm>
          <a:prstGeom prst="rect">
            <a:avLst/>
          </a:prstGeom>
          <a:noFill/>
        </p:spPr>
        <p:txBody>
          <a:bodyPr wrap="square" rtlCol="0">
            <a:spAutoFit/>
          </a:bodyPr>
          <a:lstStyle/>
          <a:p>
            <a:pPr algn="ctr"/>
            <a:r>
              <a:rPr lang="en-US" sz="1400" dirty="0">
                <a:solidFill>
                  <a:srgbClr val="1F497D"/>
                </a:solidFill>
                <a:latin typeface="Arial"/>
                <a:cs typeface="Arial"/>
              </a:rPr>
              <a:t>FTS (SAP metadata)</a:t>
            </a: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sp>
        <p:nvSpPr>
          <p:cNvPr id="21" name="TextBox 20">
            <a:extLst>
              <a:ext uri="{FF2B5EF4-FFF2-40B4-BE49-F238E27FC236}">
                <a16:creationId xmlns:a16="http://schemas.microsoft.com/office/drawing/2014/main" id="{EC2E9C6B-1542-4E04-82B0-D56C2B5FF55A}"/>
              </a:ext>
            </a:extLst>
          </p:cNvPr>
          <p:cNvSpPr txBox="1"/>
          <p:nvPr/>
        </p:nvSpPr>
        <p:spPr>
          <a:xfrm>
            <a:off x="4964243" y="3333692"/>
            <a:ext cx="1445662" cy="892552"/>
          </a:xfrm>
          <a:prstGeom prst="rect">
            <a:avLst/>
          </a:prstGeom>
          <a:noFill/>
        </p:spPr>
        <p:txBody>
          <a:bodyPr wrap="square" rtlCol="0">
            <a:spAutoFit/>
          </a:bodyPr>
          <a:lstStyle/>
          <a:p>
            <a:pPr algn="ctr"/>
            <a:r>
              <a:rPr lang="en-US" sz="1400" dirty="0" err="1">
                <a:solidFill>
                  <a:srgbClr val="1F497D"/>
                </a:solidFill>
                <a:latin typeface="Arial"/>
                <a:cs typeface="Arial"/>
              </a:rPr>
              <a:t>Powershell</a:t>
            </a:r>
            <a:r>
              <a:rPr lang="en-US" sz="1400" dirty="0">
                <a:solidFill>
                  <a:srgbClr val="1F497D"/>
                </a:solidFill>
                <a:latin typeface="Arial"/>
                <a:cs typeface="Arial"/>
              </a:rPr>
              <a:t> (SAP metadata)</a:t>
            </a: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sp>
        <p:nvSpPr>
          <p:cNvPr id="22" name="TextBox 21">
            <a:extLst>
              <a:ext uri="{FF2B5EF4-FFF2-40B4-BE49-F238E27FC236}">
                <a16:creationId xmlns:a16="http://schemas.microsoft.com/office/drawing/2014/main" id="{B1AECBB9-AA2E-4EB4-B5CA-46119845C7C5}"/>
              </a:ext>
            </a:extLst>
          </p:cNvPr>
          <p:cNvSpPr txBox="1"/>
          <p:nvPr/>
        </p:nvSpPr>
        <p:spPr>
          <a:xfrm>
            <a:off x="7403915" y="4374055"/>
            <a:ext cx="1975893" cy="677108"/>
          </a:xfrm>
          <a:prstGeom prst="rect">
            <a:avLst/>
          </a:prstGeom>
          <a:noFill/>
        </p:spPr>
        <p:txBody>
          <a:bodyPr wrap="square" rtlCol="0">
            <a:spAutoFit/>
          </a:bodyPr>
          <a:lstStyle/>
          <a:p>
            <a:pPr algn="ctr"/>
            <a:r>
              <a:rPr lang="en-US" sz="1400" dirty="0">
                <a:solidFill>
                  <a:srgbClr val="1F497D"/>
                </a:solidFill>
                <a:latin typeface="Arial"/>
                <a:cs typeface="Arial"/>
              </a:rPr>
              <a:t>Sync Milestone PDFs</a:t>
            </a:r>
          </a:p>
          <a:p>
            <a:endParaRPr lang="en-US" sz="1200" dirty="0">
              <a:solidFill>
                <a:srgbClr val="1F497D"/>
              </a:solidFill>
              <a:latin typeface="Arial"/>
              <a:cs typeface="Arial"/>
            </a:endParaRPr>
          </a:p>
          <a:p>
            <a:endParaRPr lang="en-US" sz="1200" dirty="0">
              <a:solidFill>
                <a:srgbClr val="1F497D"/>
              </a:solidFill>
              <a:latin typeface="Arial"/>
              <a:cs typeface="Arial"/>
            </a:endParaRPr>
          </a:p>
        </p:txBody>
      </p:sp>
      <p:cxnSp>
        <p:nvCxnSpPr>
          <p:cNvPr id="23" name="Straight Arrow Connector 22">
            <a:extLst>
              <a:ext uri="{FF2B5EF4-FFF2-40B4-BE49-F238E27FC236}">
                <a16:creationId xmlns:a16="http://schemas.microsoft.com/office/drawing/2014/main" id="{55AA22B0-D35C-4914-9C9F-5FAAC14F75CC}"/>
              </a:ext>
            </a:extLst>
          </p:cNvPr>
          <p:cNvCxnSpPr>
            <a:cxnSpLocks/>
          </p:cNvCxnSpPr>
          <p:nvPr/>
        </p:nvCxnSpPr>
        <p:spPr>
          <a:xfrm>
            <a:off x="6614809" y="2686363"/>
            <a:ext cx="0" cy="1679088"/>
          </a:xfrm>
          <a:prstGeom prst="straightConnector1">
            <a:avLst/>
          </a:prstGeom>
          <a:ln>
            <a:headEnd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7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81" y="413059"/>
            <a:ext cx="10515600" cy="1061245"/>
          </a:xfrm>
        </p:spPr>
        <p:txBody>
          <a:bodyPr/>
          <a:lstStyle/>
          <a:p>
            <a:r>
              <a:rPr lang="en-US" dirty="0"/>
              <a:t>NCDOT ProjectWise</a:t>
            </a:r>
            <a:br>
              <a:rPr lang="en-US" dirty="0"/>
            </a:br>
            <a:endParaRPr lang="en-US" sz="16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26</a:t>
            </a:fld>
            <a:endParaRPr lang="en-US"/>
          </a:p>
        </p:txBody>
      </p:sp>
      <p:pic>
        <p:nvPicPr>
          <p:cNvPr id="5" name="Picture 4"/>
          <p:cNvPicPr>
            <a:picLocks noChangeAspect="1"/>
          </p:cNvPicPr>
          <p:nvPr/>
        </p:nvPicPr>
        <p:blipFill>
          <a:blip r:embed="rId2"/>
          <a:stretch>
            <a:fillRect/>
          </a:stretch>
        </p:blipFill>
        <p:spPr>
          <a:xfrm>
            <a:off x="233409" y="469900"/>
            <a:ext cx="752381" cy="790476"/>
          </a:xfrm>
          <a:prstGeom prst="rect">
            <a:avLst/>
          </a:prstGeom>
        </p:spPr>
      </p:pic>
      <p:sp>
        <p:nvSpPr>
          <p:cNvPr id="6" name="Rectangle 5">
            <a:extLst>
              <a:ext uri="{FF2B5EF4-FFF2-40B4-BE49-F238E27FC236}">
                <a16:creationId xmlns:a16="http://schemas.microsoft.com/office/drawing/2014/main" id="{340A8B85-77AA-4E33-A884-164E4E98E8F4}"/>
              </a:ext>
            </a:extLst>
          </p:cNvPr>
          <p:cNvSpPr/>
          <p:nvPr/>
        </p:nvSpPr>
        <p:spPr>
          <a:xfrm>
            <a:off x="3048000" y="2337318"/>
            <a:ext cx="6096000" cy="1915974"/>
          </a:xfrm>
          <a:prstGeom prst="rect">
            <a:avLst/>
          </a:prstGeom>
        </p:spPr>
        <p:txBody>
          <a:bodyPr>
            <a:spAutoFit/>
          </a:bodyPr>
          <a:lstStyle/>
          <a:p>
            <a:pPr marL="0" marR="0" algn="ctr">
              <a:lnSpc>
                <a:spcPct val="107000"/>
              </a:lnSpc>
              <a:spcBef>
                <a:spcPts val="0"/>
              </a:spcBef>
              <a:spcAft>
                <a:spcPts val="800"/>
              </a:spcAft>
            </a:pPr>
            <a:r>
              <a:rPr lang="en-US" sz="2800" dirty="0">
                <a:ea typeface="Calibri" panose="020F0502020204030204" pitchFamily="34" charset="0"/>
                <a:cs typeface="Times New Roman" panose="02020603050405020304" pitchFamily="18" charset="0"/>
              </a:rPr>
              <a:t>If you have issues or questions regarding the pilot projects and ProjectWise, please contact </a:t>
            </a:r>
            <a:r>
              <a:rPr lang="en-US" sz="2800" u="sng" dirty="0">
                <a:solidFill>
                  <a:srgbClr val="0563C1"/>
                </a:solidFill>
                <a:ea typeface="Calibri" panose="020F0502020204030204" pitchFamily="34" charset="0"/>
                <a:cs typeface="Times New Roman" panose="02020603050405020304" pitchFamily="18" charset="0"/>
                <a:hlinkClick r:id="rId3"/>
              </a:rPr>
              <a:t>dot.pwsupport@ncdot.gov</a:t>
            </a:r>
            <a:endParaRPr lang="en-US" sz="10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11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0BEC-33A0-4DE0-ADE5-61C1BD85FC9F}"/>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F5B42631-367E-4E62-9396-779B32872DC2}"/>
              </a:ext>
            </a:extLst>
          </p:cNvPr>
          <p:cNvSpPr txBox="1"/>
          <p:nvPr/>
        </p:nvSpPr>
        <p:spPr>
          <a:xfrm>
            <a:off x="2096507" y="3105834"/>
            <a:ext cx="8127225" cy="646331"/>
          </a:xfrm>
          <a:prstGeom prst="rect">
            <a:avLst/>
          </a:prstGeom>
          <a:noFill/>
        </p:spPr>
        <p:txBody>
          <a:bodyPr wrap="none" rtlCol="0">
            <a:spAutoFit/>
          </a:bodyPr>
          <a:lstStyle/>
          <a:p>
            <a:r>
              <a:rPr lang="en-US" sz="3600" dirty="0">
                <a:solidFill>
                  <a:srgbClr val="1F497D"/>
                </a:solidFill>
                <a:latin typeface="Arial"/>
                <a:cs typeface="Arial"/>
              </a:rPr>
              <a:t>NCDOT </a:t>
            </a:r>
            <a:r>
              <a:rPr lang="en-US" sz="3600" dirty="0" err="1">
                <a:solidFill>
                  <a:srgbClr val="1F497D"/>
                </a:solidFill>
                <a:latin typeface="Arial"/>
                <a:cs typeface="Arial"/>
              </a:rPr>
              <a:t>OpenRoads</a:t>
            </a:r>
            <a:r>
              <a:rPr lang="en-US" sz="3600" dirty="0">
                <a:solidFill>
                  <a:srgbClr val="1F497D"/>
                </a:solidFill>
                <a:latin typeface="Arial"/>
                <a:cs typeface="Arial"/>
              </a:rPr>
              <a:t> Designer Update</a:t>
            </a:r>
            <a:endParaRPr lang="en-US" sz="2400" dirty="0">
              <a:solidFill>
                <a:srgbClr val="1F497D"/>
              </a:solidFill>
              <a:latin typeface="Arial"/>
              <a:cs typeface="Arial"/>
            </a:endParaRPr>
          </a:p>
        </p:txBody>
      </p:sp>
    </p:spTree>
    <p:extLst>
      <p:ext uri="{BB962C8B-B14F-4D97-AF65-F5344CB8AC3E}">
        <p14:creationId xmlns:p14="http://schemas.microsoft.com/office/powerpoint/2010/main" val="39336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375B-097D-479A-883E-0E43F4D7918F}"/>
              </a:ext>
            </a:extLst>
          </p:cNvPr>
          <p:cNvSpPr>
            <a:spLocks noGrp="1"/>
          </p:cNvSpPr>
          <p:nvPr>
            <p:ph type="title"/>
          </p:nvPr>
        </p:nvSpPr>
        <p:spPr/>
        <p:txBody>
          <a:bodyPr/>
          <a:lstStyle/>
          <a:p>
            <a:r>
              <a:rPr lang="en-US" dirty="0"/>
              <a:t>What are other DOTs doing with ORD?</a:t>
            </a:r>
          </a:p>
        </p:txBody>
      </p:sp>
      <p:pic>
        <p:nvPicPr>
          <p:cNvPr id="4" name="Picture 3">
            <a:extLst>
              <a:ext uri="{FF2B5EF4-FFF2-40B4-BE49-F238E27FC236}">
                <a16:creationId xmlns:a16="http://schemas.microsoft.com/office/drawing/2014/main" id="{028AA286-C74F-4047-9348-F27EED2C9E52}"/>
              </a:ext>
            </a:extLst>
          </p:cNvPr>
          <p:cNvPicPr>
            <a:picLocks noChangeAspect="1"/>
          </p:cNvPicPr>
          <p:nvPr/>
        </p:nvPicPr>
        <p:blipFill>
          <a:blip r:embed="rId2"/>
          <a:stretch>
            <a:fillRect/>
          </a:stretch>
        </p:blipFill>
        <p:spPr>
          <a:xfrm>
            <a:off x="2541536" y="1622958"/>
            <a:ext cx="7108928" cy="4377564"/>
          </a:xfrm>
          <a:prstGeom prst="rect">
            <a:avLst/>
          </a:prstGeom>
        </p:spPr>
      </p:pic>
      <p:sp>
        <p:nvSpPr>
          <p:cNvPr id="3" name="Rectangle: Rounded Corners 2">
            <a:extLst>
              <a:ext uri="{FF2B5EF4-FFF2-40B4-BE49-F238E27FC236}">
                <a16:creationId xmlns:a16="http://schemas.microsoft.com/office/drawing/2014/main" id="{1314E214-AD1B-4F86-91CC-0D87B8C9FBB5}"/>
              </a:ext>
            </a:extLst>
          </p:cNvPr>
          <p:cNvSpPr/>
          <p:nvPr/>
        </p:nvSpPr>
        <p:spPr>
          <a:xfrm>
            <a:off x="3065930" y="2778162"/>
            <a:ext cx="1828800" cy="13016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t>UTAH</a:t>
            </a:r>
          </a:p>
          <a:p>
            <a:pPr algn="ctr"/>
            <a:r>
              <a:rPr lang="en-US" sz="1400" dirty="0"/>
              <a:t>Have already started a small number of Projects in ORD; </a:t>
            </a:r>
            <a:r>
              <a:rPr lang="en-US" sz="1100" dirty="0"/>
              <a:t>otherwise 95% still in SS4</a:t>
            </a:r>
            <a:endParaRPr lang="en-US" sz="1400" dirty="0"/>
          </a:p>
        </p:txBody>
      </p:sp>
      <p:sp>
        <p:nvSpPr>
          <p:cNvPr id="5" name="Rectangle: Rounded Corners 4">
            <a:extLst>
              <a:ext uri="{FF2B5EF4-FFF2-40B4-BE49-F238E27FC236}">
                <a16:creationId xmlns:a16="http://schemas.microsoft.com/office/drawing/2014/main" id="{EDBEF37B-43ED-497E-AC33-024CA6DBC47A}"/>
              </a:ext>
            </a:extLst>
          </p:cNvPr>
          <p:cNvSpPr/>
          <p:nvPr/>
        </p:nvSpPr>
        <p:spPr>
          <a:xfrm>
            <a:off x="4659854" y="4338949"/>
            <a:ext cx="1828800" cy="13016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t>Texas</a:t>
            </a:r>
          </a:p>
          <a:p>
            <a:pPr algn="ctr"/>
            <a:r>
              <a:rPr lang="en-US" sz="1400" dirty="0"/>
              <a:t>Currently on SS4</a:t>
            </a:r>
          </a:p>
          <a:p>
            <a:pPr algn="ctr"/>
            <a:r>
              <a:rPr lang="en-US" sz="1400" dirty="0"/>
              <a:t>Targeting Spring of 2019 for ORD implementation </a:t>
            </a:r>
          </a:p>
        </p:txBody>
      </p:sp>
      <p:sp>
        <p:nvSpPr>
          <p:cNvPr id="6" name="Rectangle: Rounded Corners 5">
            <a:extLst>
              <a:ext uri="{FF2B5EF4-FFF2-40B4-BE49-F238E27FC236}">
                <a16:creationId xmlns:a16="http://schemas.microsoft.com/office/drawing/2014/main" id="{1F504D01-1FD5-4815-97D1-257C6B0ED53A}"/>
              </a:ext>
            </a:extLst>
          </p:cNvPr>
          <p:cNvSpPr/>
          <p:nvPr/>
        </p:nvSpPr>
        <p:spPr>
          <a:xfrm>
            <a:off x="7404847" y="2635270"/>
            <a:ext cx="1828800" cy="13016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t>Virginia</a:t>
            </a:r>
          </a:p>
          <a:p>
            <a:pPr algn="ctr"/>
            <a:r>
              <a:rPr lang="en-US" sz="1400" dirty="0"/>
              <a:t>Currently on SS4</a:t>
            </a:r>
          </a:p>
          <a:p>
            <a:pPr algn="ctr"/>
            <a:r>
              <a:rPr lang="en-US" sz="1400" dirty="0"/>
              <a:t>Targeting end of 2019 for ORD implementation </a:t>
            </a:r>
          </a:p>
        </p:txBody>
      </p:sp>
      <p:sp>
        <p:nvSpPr>
          <p:cNvPr id="7" name="Rectangle: Rounded Corners 6">
            <a:extLst>
              <a:ext uri="{FF2B5EF4-FFF2-40B4-BE49-F238E27FC236}">
                <a16:creationId xmlns:a16="http://schemas.microsoft.com/office/drawing/2014/main" id="{D002ACB3-5CD7-4BB0-8E65-EB592DCCDC43}"/>
              </a:ext>
            </a:extLst>
          </p:cNvPr>
          <p:cNvSpPr/>
          <p:nvPr/>
        </p:nvSpPr>
        <p:spPr>
          <a:xfrm>
            <a:off x="7600278" y="4168588"/>
            <a:ext cx="1828800" cy="13016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t>South Carolina</a:t>
            </a:r>
          </a:p>
          <a:p>
            <a:pPr algn="ctr"/>
            <a:r>
              <a:rPr lang="en-US" sz="1400" dirty="0"/>
              <a:t>Currently on SS4</a:t>
            </a:r>
          </a:p>
          <a:p>
            <a:pPr algn="ctr"/>
            <a:r>
              <a:rPr lang="en-US" sz="1400" dirty="0"/>
              <a:t>Targeting 2020 for ORD implementation </a:t>
            </a:r>
          </a:p>
        </p:txBody>
      </p:sp>
    </p:spTree>
    <p:extLst>
      <p:ext uri="{BB962C8B-B14F-4D97-AF65-F5344CB8AC3E}">
        <p14:creationId xmlns:p14="http://schemas.microsoft.com/office/powerpoint/2010/main" val="16251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375B-097D-479A-883E-0E43F4D7918F}"/>
              </a:ext>
            </a:extLst>
          </p:cNvPr>
          <p:cNvSpPr>
            <a:spLocks noGrp="1"/>
          </p:cNvSpPr>
          <p:nvPr>
            <p:ph type="title"/>
          </p:nvPr>
        </p:nvSpPr>
        <p:spPr/>
        <p:txBody>
          <a:bodyPr/>
          <a:lstStyle/>
          <a:p>
            <a:r>
              <a:rPr lang="en-US" dirty="0"/>
              <a:t>Why Move to </a:t>
            </a:r>
            <a:r>
              <a:rPr lang="en-US" dirty="0" err="1"/>
              <a:t>OpenRoads</a:t>
            </a:r>
            <a:r>
              <a:rPr lang="en-US" dirty="0"/>
              <a:t> Designer (ORD) ?</a:t>
            </a:r>
          </a:p>
        </p:txBody>
      </p:sp>
      <p:sp>
        <p:nvSpPr>
          <p:cNvPr id="3" name="Rectangle 2">
            <a:extLst>
              <a:ext uri="{FF2B5EF4-FFF2-40B4-BE49-F238E27FC236}">
                <a16:creationId xmlns:a16="http://schemas.microsoft.com/office/drawing/2014/main" id="{C62C52A6-09CB-4E72-B76C-882B1AAF7BCE}"/>
              </a:ext>
            </a:extLst>
          </p:cNvPr>
          <p:cNvSpPr/>
          <p:nvPr/>
        </p:nvSpPr>
        <p:spPr>
          <a:xfrm>
            <a:off x="838200" y="1742740"/>
            <a:ext cx="10515600" cy="3650038"/>
          </a:xfrm>
          <a:prstGeom prst="rect">
            <a:avLst/>
          </a:prstGeom>
        </p:spPr>
        <p:txBody>
          <a:bodyPr wrap="square">
            <a:spAutoFit/>
          </a:bodyPr>
          <a:lstStyle/>
          <a:p>
            <a:pPr marL="0" marR="0">
              <a:lnSpc>
                <a:spcPct val="107000"/>
              </a:lnSpc>
              <a:spcBef>
                <a:spcPts val="0"/>
              </a:spcBef>
              <a:spcAft>
                <a:spcPts val="800"/>
              </a:spcAft>
            </a:pPr>
            <a:r>
              <a:rPr lang="en-US" dirty="0" err="1">
                <a:solidFill>
                  <a:srgbClr val="1F497D"/>
                </a:solidFill>
                <a:latin typeface="Arial"/>
                <a:cs typeface="Arial"/>
              </a:rPr>
              <a:t>OpenRoads</a:t>
            </a:r>
            <a:r>
              <a:rPr lang="en-US" dirty="0">
                <a:solidFill>
                  <a:srgbClr val="1F497D"/>
                </a:solidFill>
                <a:latin typeface="Arial"/>
                <a:cs typeface="Arial"/>
              </a:rPr>
              <a:t> Designer is 3d model centric, meaning it is built for creating intelligent 3d models that reflect cutting edge technological trends in transportation design and construction.   </a:t>
            </a:r>
          </a:p>
          <a:p>
            <a:pPr marL="0" marR="0">
              <a:lnSpc>
                <a:spcPct val="107000"/>
              </a:lnSpc>
              <a:spcBef>
                <a:spcPts val="0"/>
              </a:spcBef>
              <a:spcAft>
                <a:spcPts val="800"/>
              </a:spcAft>
            </a:pPr>
            <a:endParaRPr lang="en-US" dirty="0">
              <a:solidFill>
                <a:srgbClr val="1F497D"/>
              </a:solidFill>
              <a:latin typeface="Arial"/>
              <a:cs typeface="Arial"/>
            </a:endParaRPr>
          </a:p>
          <a:p>
            <a:pPr marL="0" marR="0">
              <a:lnSpc>
                <a:spcPct val="107000"/>
              </a:lnSpc>
              <a:spcBef>
                <a:spcPts val="0"/>
              </a:spcBef>
              <a:spcAft>
                <a:spcPts val="800"/>
              </a:spcAft>
            </a:pPr>
            <a:endParaRPr lang="en-US" dirty="0">
              <a:solidFill>
                <a:srgbClr val="1F497D"/>
              </a:solidFill>
              <a:latin typeface="Arial"/>
              <a:cs typeface="Arial"/>
            </a:endParaRPr>
          </a:p>
          <a:p>
            <a:pPr marL="0" marR="0">
              <a:lnSpc>
                <a:spcPct val="107000"/>
              </a:lnSpc>
              <a:spcBef>
                <a:spcPts val="0"/>
              </a:spcBef>
              <a:spcAft>
                <a:spcPts val="800"/>
              </a:spcAft>
            </a:pPr>
            <a:r>
              <a:rPr lang="en-US" dirty="0" err="1">
                <a:solidFill>
                  <a:srgbClr val="1F497D"/>
                </a:solidFill>
                <a:latin typeface="Arial"/>
                <a:cs typeface="Arial"/>
              </a:rPr>
              <a:t>OpenRoads</a:t>
            </a:r>
            <a:r>
              <a:rPr lang="en-US" dirty="0">
                <a:solidFill>
                  <a:srgbClr val="1F497D"/>
                </a:solidFill>
                <a:latin typeface="Arial"/>
                <a:cs typeface="Arial"/>
              </a:rPr>
              <a:t> Designer will offer increased productivity through advanced model creation that will reduce both design errors and construction costs resulting from design-related changes.</a:t>
            </a:r>
          </a:p>
          <a:p>
            <a:pPr marL="0" marR="0">
              <a:lnSpc>
                <a:spcPct val="107000"/>
              </a:lnSpc>
              <a:spcBef>
                <a:spcPts val="0"/>
              </a:spcBef>
              <a:spcAft>
                <a:spcPts val="800"/>
              </a:spcAft>
            </a:pPr>
            <a:endParaRPr lang="en-US" dirty="0">
              <a:solidFill>
                <a:srgbClr val="1F497D"/>
              </a:solidFill>
              <a:latin typeface="Arial"/>
              <a:cs typeface="Arial"/>
            </a:endParaRPr>
          </a:p>
          <a:p>
            <a:pPr marL="0" marR="0">
              <a:lnSpc>
                <a:spcPct val="107000"/>
              </a:lnSpc>
              <a:spcBef>
                <a:spcPts val="0"/>
              </a:spcBef>
              <a:spcAft>
                <a:spcPts val="800"/>
              </a:spcAft>
            </a:pPr>
            <a:endParaRPr lang="en-US" dirty="0">
              <a:solidFill>
                <a:srgbClr val="1F497D"/>
              </a:solidFill>
              <a:latin typeface="Arial"/>
              <a:cs typeface="Arial"/>
            </a:endParaRPr>
          </a:p>
          <a:p>
            <a:pPr marL="0" marR="0">
              <a:lnSpc>
                <a:spcPct val="107000"/>
              </a:lnSpc>
              <a:spcBef>
                <a:spcPts val="0"/>
              </a:spcBef>
              <a:spcAft>
                <a:spcPts val="800"/>
              </a:spcAft>
            </a:pPr>
            <a:r>
              <a:rPr lang="en-US" dirty="0" err="1">
                <a:solidFill>
                  <a:srgbClr val="1F497D"/>
                </a:solidFill>
                <a:latin typeface="Arial"/>
                <a:cs typeface="Arial"/>
              </a:rPr>
              <a:t>OpenRoads</a:t>
            </a:r>
            <a:r>
              <a:rPr lang="en-US" dirty="0">
                <a:solidFill>
                  <a:srgbClr val="1F497D"/>
                </a:solidFill>
                <a:latin typeface="Arial"/>
                <a:cs typeface="Arial"/>
              </a:rPr>
              <a:t> Designer will support the benefits of digital deliverables, including industry trends of AMG (Automated Machine Grading) and </a:t>
            </a:r>
            <a:r>
              <a:rPr lang="en-US" dirty="0" err="1">
                <a:solidFill>
                  <a:srgbClr val="1F497D"/>
                </a:solidFill>
                <a:latin typeface="Arial"/>
                <a:cs typeface="Arial"/>
              </a:rPr>
              <a:t>eConstruction</a:t>
            </a:r>
            <a:r>
              <a:rPr lang="en-US" dirty="0">
                <a:solidFill>
                  <a:srgbClr val="1F497D"/>
                </a:solidFill>
                <a:latin typeface="Arial"/>
                <a:cs typeface="Arial"/>
              </a:rPr>
              <a:t>.</a:t>
            </a:r>
          </a:p>
        </p:txBody>
      </p:sp>
    </p:spTree>
    <p:extLst>
      <p:ext uri="{BB962C8B-B14F-4D97-AF65-F5344CB8AC3E}">
        <p14:creationId xmlns:p14="http://schemas.microsoft.com/office/powerpoint/2010/main" val="49514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0BEC-33A0-4DE0-ADE5-61C1BD85FC9F}"/>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F5B42631-367E-4E62-9396-779B32872DC2}"/>
              </a:ext>
            </a:extLst>
          </p:cNvPr>
          <p:cNvSpPr txBox="1"/>
          <p:nvPr/>
        </p:nvSpPr>
        <p:spPr>
          <a:xfrm>
            <a:off x="3083957" y="3105834"/>
            <a:ext cx="6024085" cy="646331"/>
          </a:xfrm>
          <a:prstGeom prst="rect">
            <a:avLst/>
          </a:prstGeom>
          <a:noFill/>
        </p:spPr>
        <p:txBody>
          <a:bodyPr wrap="none" rtlCol="0">
            <a:spAutoFit/>
          </a:bodyPr>
          <a:lstStyle/>
          <a:p>
            <a:r>
              <a:rPr lang="en-US" sz="3600" dirty="0">
                <a:solidFill>
                  <a:srgbClr val="1F497D"/>
                </a:solidFill>
                <a:latin typeface="Arial"/>
                <a:cs typeface="Arial"/>
              </a:rPr>
              <a:t>NCDOT ProjectWise Update</a:t>
            </a:r>
            <a:endParaRPr lang="en-US" sz="2400" dirty="0">
              <a:solidFill>
                <a:srgbClr val="1F497D"/>
              </a:solidFill>
              <a:latin typeface="Arial"/>
              <a:cs typeface="Arial"/>
            </a:endParaRPr>
          </a:p>
        </p:txBody>
      </p:sp>
    </p:spTree>
    <p:extLst>
      <p:ext uri="{BB962C8B-B14F-4D97-AF65-F5344CB8AC3E}">
        <p14:creationId xmlns:p14="http://schemas.microsoft.com/office/powerpoint/2010/main" val="2710644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ORD?</a:t>
            </a:r>
          </a:p>
        </p:txBody>
      </p:sp>
      <p:sp>
        <p:nvSpPr>
          <p:cNvPr id="3" name="Content Placeholder 2"/>
          <p:cNvSpPr>
            <a:spLocks noGrp="1"/>
          </p:cNvSpPr>
          <p:nvPr>
            <p:ph idx="1"/>
          </p:nvPr>
        </p:nvSpPr>
        <p:spPr>
          <a:xfrm>
            <a:off x="680321" y="2336873"/>
            <a:ext cx="9613861" cy="3844008"/>
          </a:xfrm>
        </p:spPr>
        <p:txBody>
          <a:bodyPr/>
          <a:lstStyle/>
          <a:p>
            <a:r>
              <a:rPr lang="en-US" dirty="0"/>
              <a:t>Bentley is discontinuing support for all</a:t>
            </a:r>
          </a:p>
          <a:p>
            <a:pPr marL="0" indent="0">
              <a:buNone/>
            </a:pPr>
            <a:r>
              <a:rPr lang="en-US" dirty="0"/>
              <a:t>   product lines </a:t>
            </a:r>
            <a:r>
              <a:rPr lang="en-US" b="1" dirty="0">
                <a:solidFill>
                  <a:srgbClr val="FFFF00"/>
                </a:solidFill>
              </a:rPr>
              <a:t>January 1, 2021 </a:t>
            </a:r>
            <a:r>
              <a:rPr lang="en-US" dirty="0"/>
              <a:t>except</a:t>
            </a:r>
          </a:p>
          <a:p>
            <a:pPr marL="0" indent="0">
              <a:buNone/>
            </a:pPr>
            <a:r>
              <a:rPr lang="en-US" dirty="0"/>
              <a:t>   CONNECT Edition</a:t>
            </a:r>
          </a:p>
          <a:p>
            <a:pPr marL="0" indent="0">
              <a:buNone/>
            </a:pPr>
            <a:endParaRPr lang="en-US" dirty="0"/>
          </a:p>
          <a:p>
            <a:pPr marL="0" indent="0">
              <a:buNone/>
            </a:pPr>
            <a:r>
              <a:rPr lang="en-US" sz="2000" dirty="0"/>
              <a:t>	V8i (SS2)  Support Expires Oct 1, 2018</a:t>
            </a:r>
          </a:p>
          <a:p>
            <a:pPr marL="0" indent="0">
              <a:buNone/>
            </a:pPr>
            <a:r>
              <a:rPr lang="en-US" sz="2000" dirty="0"/>
              <a:t>	      Support Discontinues July 1, 2019</a:t>
            </a:r>
          </a:p>
          <a:p>
            <a:pPr marL="0" indent="0">
              <a:buNone/>
            </a:pPr>
            <a:endParaRPr lang="en-US" sz="2000" dirty="0"/>
          </a:p>
          <a:p>
            <a:pPr marL="0" indent="0">
              <a:buNone/>
            </a:pPr>
            <a:r>
              <a:rPr lang="en-US" sz="2000" dirty="0"/>
              <a:t>        V8i (SS3/4)  Support Expires July 1, 2019</a:t>
            </a:r>
          </a:p>
          <a:p>
            <a:pPr marL="0" indent="0">
              <a:buNone/>
            </a:pPr>
            <a:r>
              <a:rPr lang="en-US" sz="2000" dirty="0"/>
              <a:t>	       Support Discontinues Jan 1, 2020</a:t>
            </a:r>
          </a:p>
          <a:p>
            <a:pPr marL="0"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418" y="5652762"/>
            <a:ext cx="1093646" cy="10936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1535" y="871870"/>
            <a:ext cx="986512" cy="8506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019" y="2336873"/>
            <a:ext cx="4648222" cy="3215889"/>
          </a:xfrm>
          <a:prstGeom prst="rect">
            <a:avLst/>
          </a:prstGeom>
        </p:spPr>
      </p:pic>
    </p:spTree>
    <p:extLst>
      <p:ext uri="{BB962C8B-B14F-4D97-AF65-F5344CB8AC3E}">
        <p14:creationId xmlns:p14="http://schemas.microsoft.com/office/powerpoint/2010/main" val="152322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 And HOW do we get there?</a:t>
            </a:r>
          </a:p>
        </p:txBody>
      </p:sp>
      <p:sp>
        <p:nvSpPr>
          <p:cNvPr id="3" name="Content Placeholder 2"/>
          <p:cNvSpPr>
            <a:spLocks noGrp="1"/>
          </p:cNvSpPr>
          <p:nvPr>
            <p:ph idx="1"/>
          </p:nvPr>
        </p:nvSpPr>
        <p:spPr>
          <a:xfrm>
            <a:off x="680321" y="2336873"/>
            <a:ext cx="7317631" cy="4300466"/>
          </a:xfrm>
        </p:spPr>
        <p:txBody>
          <a:bodyPr>
            <a:normAutofit lnSpcReduction="10000"/>
          </a:bodyPr>
          <a:lstStyle/>
          <a:p>
            <a:r>
              <a:rPr lang="en-US" dirty="0"/>
              <a:t>Chief Little memo sent August 14, 2018</a:t>
            </a:r>
          </a:p>
          <a:p>
            <a:pPr marL="0" indent="0">
              <a:buNone/>
            </a:pPr>
            <a:r>
              <a:rPr lang="en-US" dirty="0"/>
              <a:t>	Implementation:     </a:t>
            </a:r>
            <a:r>
              <a:rPr lang="en-US" b="1" dirty="0">
                <a:solidFill>
                  <a:srgbClr val="FFFF00"/>
                </a:solidFill>
              </a:rPr>
              <a:t>Q1-2019</a:t>
            </a:r>
          </a:p>
          <a:p>
            <a:endParaRPr lang="en-US" dirty="0"/>
          </a:p>
          <a:p>
            <a:r>
              <a:rPr lang="en-US" dirty="0"/>
              <a:t>“ORD Pilot Program”  (Start … Q4–2018)</a:t>
            </a:r>
          </a:p>
          <a:p>
            <a:pPr lvl="2">
              <a:buFont typeface="Wingdings" panose="05000000000000000000" pitchFamily="2" charset="2"/>
              <a:buChar char="Ø"/>
            </a:pPr>
            <a:r>
              <a:rPr lang="en-US" dirty="0"/>
              <a:t>    </a:t>
            </a:r>
            <a:r>
              <a:rPr lang="en-US" sz="2400" dirty="0"/>
              <a:t>Produce an integrated model      PLANS</a:t>
            </a:r>
          </a:p>
          <a:p>
            <a:pPr lvl="2">
              <a:buFont typeface="Wingdings" panose="05000000000000000000" pitchFamily="2" charset="2"/>
              <a:buChar char="Ø"/>
            </a:pPr>
            <a:r>
              <a:rPr lang="en-US" sz="2400" dirty="0"/>
              <a:t>   Test: Software, workspaces, </a:t>
            </a:r>
            <a:r>
              <a:rPr lang="en-US" sz="2400" u="sng" dirty="0"/>
              <a:t>workflows</a:t>
            </a:r>
          </a:p>
          <a:p>
            <a:pPr lvl="2">
              <a:buFont typeface="Wingdings" panose="05000000000000000000" pitchFamily="2" charset="2"/>
              <a:buChar char="Ø"/>
            </a:pPr>
            <a:r>
              <a:rPr lang="en-US" sz="2400" dirty="0"/>
              <a:t>   Files managed using ProjectWise</a:t>
            </a:r>
          </a:p>
          <a:p>
            <a:pPr lvl="2">
              <a:buFont typeface="Wingdings" panose="05000000000000000000" pitchFamily="2" charset="2"/>
              <a:buChar char="Ø"/>
            </a:pPr>
            <a:r>
              <a:rPr lang="en-US" sz="2400" dirty="0"/>
              <a:t>   Will use managed workspaces</a:t>
            </a:r>
          </a:p>
          <a:p>
            <a:pPr lvl="2">
              <a:buFont typeface="Wingdings" panose="05000000000000000000" pitchFamily="2" charset="2"/>
              <a:buChar char="Ø"/>
            </a:pPr>
            <a:r>
              <a:rPr lang="en-US" sz="2400" dirty="0"/>
              <a:t>   First Wave: Now (~5-10 Projects)</a:t>
            </a:r>
          </a:p>
          <a:p>
            <a:pPr lvl="2">
              <a:buFont typeface="Wingdings" panose="05000000000000000000" pitchFamily="2" charset="2"/>
              <a:buChar char="Ø"/>
            </a:pPr>
            <a:r>
              <a:rPr lang="en-US" sz="2400" dirty="0"/>
              <a:t>   Second Wave: Jan 2019 (+10-15 Projects)</a:t>
            </a:r>
          </a:p>
          <a:p>
            <a:pPr lvl="2">
              <a:buFont typeface="Wingdings" panose="05000000000000000000" pitchFamily="2" charset="2"/>
              <a:buChar char="Ø"/>
            </a:pPr>
            <a:r>
              <a:rPr lang="en-US" sz="2400" dirty="0"/>
              <a:t>   Third Wave: TBD</a:t>
            </a:r>
          </a:p>
          <a:p>
            <a:endParaRPr lang="en-US" dirty="0"/>
          </a:p>
        </p:txBody>
      </p:sp>
      <p:pic>
        <p:nvPicPr>
          <p:cNvPr id="4" name="Picture 3"/>
          <p:cNvPicPr>
            <a:picLocks noChangeAspect="1"/>
          </p:cNvPicPr>
          <p:nvPr/>
        </p:nvPicPr>
        <p:blipFill>
          <a:blip r:embed="rId3"/>
          <a:stretch>
            <a:fillRect/>
          </a:stretch>
        </p:blipFill>
        <p:spPr>
          <a:xfrm>
            <a:off x="8082236" y="2137024"/>
            <a:ext cx="3481485" cy="45003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1535" y="871870"/>
            <a:ext cx="986512" cy="850606"/>
          </a:xfrm>
          <a:prstGeom prst="rect">
            <a:avLst/>
          </a:prstGeom>
        </p:spPr>
      </p:pic>
      <p:sp>
        <p:nvSpPr>
          <p:cNvPr id="6" name="Right Arrow 5"/>
          <p:cNvSpPr/>
          <p:nvPr/>
        </p:nvSpPr>
        <p:spPr>
          <a:xfrm>
            <a:off x="6280274" y="3947149"/>
            <a:ext cx="368969" cy="33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5213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we get there?</a:t>
            </a:r>
          </a:p>
        </p:txBody>
      </p:sp>
      <p:sp>
        <p:nvSpPr>
          <p:cNvPr id="3" name="Content Placeholder 2"/>
          <p:cNvSpPr>
            <a:spLocks noGrp="1"/>
          </p:cNvSpPr>
          <p:nvPr>
            <p:ph idx="1"/>
          </p:nvPr>
        </p:nvSpPr>
        <p:spPr>
          <a:xfrm>
            <a:off x="680321" y="2137894"/>
            <a:ext cx="9613861" cy="4456089"/>
          </a:xfrm>
        </p:spPr>
        <p:txBody>
          <a:bodyPr>
            <a:normAutofit lnSpcReduction="10000"/>
          </a:bodyPr>
          <a:lstStyle/>
          <a:p>
            <a:pPr marL="0" indent="0" algn="ctr">
              <a:buNone/>
            </a:pPr>
            <a:r>
              <a:rPr lang="en-US" u="sng" dirty="0"/>
              <a:t>ORD Pilot Program</a:t>
            </a:r>
          </a:p>
          <a:p>
            <a:r>
              <a:rPr lang="en-US" sz="2400" dirty="0"/>
              <a:t>Project Selection</a:t>
            </a:r>
          </a:p>
          <a:p>
            <a:pPr lvl="2">
              <a:buFont typeface="Wingdings" panose="05000000000000000000" pitchFamily="2" charset="2"/>
              <a:buChar char="Ø"/>
            </a:pPr>
            <a:r>
              <a:rPr lang="en-US" sz="2400" dirty="0"/>
              <a:t>   Project Types:  Intersection, Bridge, Widening </a:t>
            </a:r>
            <a:endParaRPr lang="en-US" sz="2400" u="sng" dirty="0"/>
          </a:p>
          <a:p>
            <a:pPr lvl="2">
              <a:buFont typeface="Wingdings" panose="05000000000000000000" pitchFamily="2" charset="2"/>
              <a:buChar char="Ø"/>
            </a:pPr>
            <a:r>
              <a:rPr lang="en-US" sz="2400" dirty="0"/>
              <a:t>   Status: Non-Accelerated, plans just starting</a:t>
            </a:r>
          </a:p>
          <a:p>
            <a:pPr lvl="2">
              <a:buFont typeface="Wingdings" panose="05000000000000000000" pitchFamily="2" charset="2"/>
              <a:buChar char="Ø"/>
            </a:pPr>
            <a:r>
              <a:rPr lang="en-US" sz="2400" dirty="0"/>
              <a:t>   Schedule: R/W Date &gt;= June 2019</a:t>
            </a:r>
          </a:p>
          <a:p>
            <a:pPr lvl="2">
              <a:buFont typeface="Wingdings" panose="05000000000000000000" pitchFamily="2" charset="2"/>
              <a:buChar char="Ø"/>
            </a:pPr>
            <a:r>
              <a:rPr lang="en-US" sz="2400" dirty="0"/>
              <a:t>   Some will be “In-House” designed projects</a:t>
            </a:r>
          </a:p>
          <a:p>
            <a:r>
              <a:rPr lang="en-US" dirty="0"/>
              <a:t>Firm Selection</a:t>
            </a:r>
          </a:p>
          <a:p>
            <a:pPr lvl="2">
              <a:buFont typeface="Wingdings" panose="05000000000000000000" pitchFamily="2" charset="2"/>
              <a:buChar char="Ø"/>
            </a:pPr>
            <a:r>
              <a:rPr lang="en-US" sz="2400" dirty="0"/>
              <a:t>   Expert level designer/CADD operator attached</a:t>
            </a:r>
          </a:p>
          <a:p>
            <a:pPr lvl="2">
              <a:buFont typeface="Wingdings" panose="05000000000000000000" pitchFamily="2" charset="2"/>
              <a:buChar char="Ø"/>
            </a:pPr>
            <a:r>
              <a:rPr lang="en-US" sz="2400" dirty="0"/>
              <a:t>   CADD Coordinator / CADD Developer background</a:t>
            </a:r>
          </a:p>
          <a:p>
            <a:pPr lvl="2">
              <a:buFont typeface="Wingdings" panose="05000000000000000000" pitchFamily="2" charset="2"/>
              <a:buChar char="Ø"/>
            </a:pPr>
            <a:r>
              <a:rPr lang="en-US" sz="2400" dirty="0"/>
              <a:t>   Completed Bentley’s ORD LEARN Server training &amp; </a:t>
            </a:r>
          </a:p>
          <a:p>
            <a:pPr marL="914400" lvl="2" indent="0">
              <a:buNone/>
            </a:pPr>
            <a:r>
              <a:rPr lang="en-US" sz="2400" dirty="0"/>
              <a:t>      NCDOT’s “ORD </a:t>
            </a:r>
            <a:r>
              <a:rPr lang="en-US" sz="2400" dirty="0" err="1"/>
              <a:t>Quickstart</a:t>
            </a:r>
            <a:r>
              <a:rPr lang="en-US" sz="2400" dirty="0"/>
              <a:t> Training” through NCLUG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418" y="5652762"/>
            <a:ext cx="1093646" cy="10936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1535" y="871870"/>
            <a:ext cx="986512" cy="850606"/>
          </a:xfrm>
          <a:prstGeom prst="rect">
            <a:avLst/>
          </a:prstGeom>
        </p:spPr>
      </p:pic>
    </p:spTree>
    <p:extLst>
      <p:ext uri="{BB962C8B-B14F-4D97-AF65-F5344CB8AC3E}">
        <p14:creationId xmlns:p14="http://schemas.microsoft.com/office/powerpoint/2010/main" val="3306790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375B-097D-479A-883E-0E43F4D7918F}"/>
              </a:ext>
            </a:extLst>
          </p:cNvPr>
          <p:cNvSpPr>
            <a:spLocks noGrp="1"/>
          </p:cNvSpPr>
          <p:nvPr>
            <p:ph type="title"/>
          </p:nvPr>
        </p:nvSpPr>
        <p:spPr/>
        <p:txBody>
          <a:bodyPr/>
          <a:lstStyle/>
          <a:p>
            <a:r>
              <a:rPr lang="en-US" dirty="0" err="1"/>
              <a:t>OpenRoads</a:t>
            </a:r>
            <a:r>
              <a:rPr lang="en-US" dirty="0"/>
              <a:t> Designer Webpage</a:t>
            </a:r>
          </a:p>
        </p:txBody>
      </p:sp>
      <p:pic>
        <p:nvPicPr>
          <p:cNvPr id="4" name="Picture 3">
            <a:extLst>
              <a:ext uri="{FF2B5EF4-FFF2-40B4-BE49-F238E27FC236}">
                <a16:creationId xmlns:a16="http://schemas.microsoft.com/office/drawing/2014/main" id="{CD113E35-4B76-4234-BAAB-91AF78CC3645}"/>
              </a:ext>
            </a:extLst>
          </p:cNvPr>
          <p:cNvPicPr>
            <a:picLocks noChangeAspect="1"/>
          </p:cNvPicPr>
          <p:nvPr/>
        </p:nvPicPr>
        <p:blipFill>
          <a:blip r:embed="rId2"/>
          <a:stretch>
            <a:fillRect/>
          </a:stretch>
        </p:blipFill>
        <p:spPr>
          <a:xfrm>
            <a:off x="2892307" y="1425432"/>
            <a:ext cx="6407385" cy="5140737"/>
          </a:xfrm>
          <a:prstGeom prst="rect">
            <a:avLst/>
          </a:prstGeom>
        </p:spPr>
      </p:pic>
      <p:sp>
        <p:nvSpPr>
          <p:cNvPr id="5" name="Rectangle 4">
            <a:extLst>
              <a:ext uri="{FF2B5EF4-FFF2-40B4-BE49-F238E27FC236}">
                <a16:creationId xmlns:a16="http://schemas.microsoft.com/office/drawing/2014/main" id="{2AA94670-AF38-46A4-8617-BB90B2112540}"/>
              </a:ext>
            </a:extLst>
          </p:cNvPr>
          <p:cNvSpPr/>
          <p:nvPr/>
        </p:nvSpPr>
        <p:spPr>
          <a:xfrm>
            <a:off x="2892307" y="1086878"/>
            <a:ext cx="6679661" cy="338554"/>
          </a:xfrm>
          <a:prstGeom prst="rect">
            <a:avLst/>
          </a:prstGeom>
        </p:spPr>
        <p:txBody>
          <a:bodyPr wrap="square">
            <a:spAutoFit/>
          </a:bodyPr>
          <a:lstStyle/>
          <a:p>
            <a:r>
              <a:rPr lang="en-US" sz="1600" dirty="0">
                <a:solidFill>
                  <a:srgbClr val="0070C0"/>
                </a:solidFill>
              </a:rPr>
              <a:t>https://connect.ncdot.gov/resources/CADD/Pages/OpenRoadsDesigner.aspx</a:t>
            </a:r>
          </a:p>
        </p:txBody>
      </p:sp>
    </p:spTree>
    <p:extLst>
      <p:ext uri="{BB962C8B-B14F-4D97-AF65-F5344CB8AC3E}">
        <p14:creationId xmlns:p14="http://schemas.microsoft.com/office/powerpoint/2010/main" val="337765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9900"/>
            <a:ext cx="10972800" cy="667934"/>
          </a:xfrm>
        </p:spPr>
        <p:txBody>
          <a:bodyPr/>
          <a:lstStyle/>
          <a:p>
            <a:r>
              <a:rPr lang="en-US" sz="3200" dirty="0"/>
              <a:t>Configuration for NCDOT</a:t>
            </a:r>
          </a:p>
        </p:txBody>
      </p:sp>
      <p:sp>
        <p:nvSpPr>
          <p:cNvPr id="4" name="Text Placeholder 3"/>
          <p:cNvSpPr>
            <a:spLocks noGrp="1"/>
          </p:cNvSpPr>
          <p:nvPr>
            <p:ph type="body" sz="quarter" idx="12"/>
          </p:nvPr>
        </p:nvSpPr>
        <p:spPr/>
        <p:txBody>
          <a:bodyPr/>
          <a:lstStyle/>
          <a:p>
            <a:endParaRPr lang="en-US"/>
          </a:p>
        </p:txBody>
      </p:sp>
      <p:pic>
        <p:nvPicPr>
          <p:cNvPr id="12" name="Picture 11"/>
          <p:cNvPicPr>
            <a:picLocks noChangeAspect="1"/>
          </p:cNvPicPr>
          <p:nvPr/>
        </p:nvPicPr>
        <p:blipFill>
          <a:blip r:embed="rId2"/>
          <a:stretch>
            <a:fillRect/>
          </a:stretch>
        </p:blipFill>
        <p:spPr>
          <a:xfrm>
            <a:off x="345676" y="625776"/>
            <a:ext cx="683658" cy="679943"/>
          </a:xfrm>
          <a:prstGeom prst="rect">
            <a:avLst/>
          </a:prstGeom>
        </p:spPr>
      </p:pic>
      <p:pic>
        <p:nvPicPr>
          <p:cNvPr id="7" name="Picture 6"/>
          <p:cNvPicPr>
            <a:picLocks noChangeAspect="1"/>
          </p:cNvPicPr>
          <p:nvPr/>
        </p:nvPicPr>
        <p:blipFill>
          <a:blip r:embed="rId3"/>
          <a:stretch>
            <a:fillRect/>
          </a:stretch>
        </p:blipFill>
        <p:spPr>
          <a:xfrm>
            <a:off x="2481936" y="1900167"/>
            <a:ext cx="4602960" cy="1053076"/>
          </a:xfrm>
          <a:prstGeom prst="rect">
            <a:avLst/>
          </a:prstGeom>
        </p:spPr>
      </p:pic>
      <p:sp>
        <p:nvSpPr>
          <p:cNvPr id="11" name="Rectangle 10"/>
          <p:cNvSpPr/>
          <p:nvPr/>
        </p:nvSpPr>
        <p:spPr>
          <a:xfrm>
            <a:off x="2373296" y="3729127"/>
            <a:ext cx="5545584" cy="738664"/>
          </a:xfrm>
          <a:prstGeom prst="rect">
            <a:avLst/>
          </a:prstGeom>
        </p:spPr>
        <p:txBody>
          <a:bodyPr wrap="square">
            <a:spAutoFit/>
          </a:bodyPr>
          <a:lstStyle/>
          <a:p>
            <a:r>
              <a:rPr lang="en-US" sz="1400" dirty="0"/>
              <a:t>Copy the </a:t>
            </a:r>
            <a:r>
              <a:rPr lang="en-US" sz="1400" i="1" dirty="0" err="1"/>
              <a:t>WorkspaceSetup.cfg</a:t>
            </a:r>
            <a:r>
              <a:rPr lang="en-US" sz="1400" dirty="0"/>
              <a:t> to the  </a:t>
            </a:r>
            <a:r>
              <a:rPr lang="en-US" sz="1400" i="1" dirty="0">
                <a:solidFill>
                  <a:schemeClr val="bg2">
                    <a:lumMod val="50000"/>
                  </a:schemeClr>
                </a:solidFill>
              </a:rPr>
              <a:t>C:\ProgramData\Bentley\OpenRoads Designer CE\Configuration </a:t>
            </a:r>
            <a:r>
              <a:rPr lang="en-US" sz="1400" dirty="0"/>
              <a:t>folder.   Replace the file that is currently in this folder</a:t>
            </a:r>
          </a:p>
        </p:txBody>
      </p:sp>
      <p:pic>
        <p:nvPicPr>
          <p:cNvPr id="13" name="Picture 12"/>
          <p:cNvPicPr>
            <a:picLocks noChangeAspect="1"/>
          </p:cNvPicPr>
          <p:nvPr/>
        </p:nvPicPr>
        <p:blipFill>
          <a:blip r:embed="rId4"/>
          <a:stretch>
            <a:fillRect/>
          </a:stretch>
        </p:blipFill>
        <p:spPr>
          <a:xfrm>
            <a:off x="2481936" y="4505011"/>
            <a:ext cx="4866667" cy="1647619"/>
          </a:xfrm>
          <a:prstGeom prst="rect">
            <a:avLst/>
          </a:prstGeom>
        </p:spPr>
      </p:pic>
      <p:sp>
        <p:nvSpPr>
          <p:cNvPr id="14" name="Oval 13"/>
          <p:cNvSpPr/>
          <p:nvPr/>
        </p:nvSpPr>
        <p:spPr>
          <a:xfrm>
            <a:off x="1260629" y="2169252"/>
            <a:ext cx="559293" cy="5149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6" name="Oval 15"/>
          <p:cNvSpPr/>
          <p:nvPr/>
        </p:nvSpPr>
        <p:spPr>
          <a:xfrm>
            <a:off x="1260629" y="5071367"/>
            <a:ext cx="559293" cy="5149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pic>
        <p:nvPicPr>
          <p:cNvPr id="17" name="Picture 16"/>
          <p:cNvPicPr>
            <a:picLocks noChangeAspect="1"/>
          </p:cNvPicPr>
          <p:nvPr/>
        </p:nvPicPr>
        <p:blipFill>
          <a:blip r:embed="rId5"/>
          <a:stretch>
            <a:fillRect/>
          </a:stretch>
        </p:blipFill>
        <p:spPr>
          <a:xfrm>
            <a:off x="8580894" y="2169252"/>
            <a:ext cx="2965509" cy="3541845"/>
          </a:xfrm>
          <a:prstGeom prst="rect">
            <a:avLst/>
          </a:prstGeom>
        </p:spPr>
      </p:pic>
    </p:spTree>
    <p:extLst>
      <p:ext uri="{BB962C8B-B14F-4D97-AF65-F5344CB8AC3E}">
        <p14:creationId xmlns:p14="http://schemas.microsoft.com/office/powerpoint/2010/main" val="10408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10" name="Text Placeholder 2"/>
          <p:cNvSpPr>
            <a:spLocks noGrp="1"/>
          </p:cNvSpPr>
          <p:nvPr>
            <p:ph type="body" sz="quarter" idx="11"/>
          </p:nvPr>
        </p:nvSpPr>
        <p:spPr>
          <a:xfrm>
            <a:off x="609600" y="1508579"/>
            <a:ext cx="10972800" cy="4524375"/>
          </a:xfr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endParaRPr lang="en-US" dirty="0"/>
          </a:p>
        </p:txBody>
      </p:sp>
      <p:pic>
        <p:nvPicPr>
          <p:cNvPr id="16" name="Picture 15">
            <a:extLst/>
          </p:cNvPr>
          <p:cNvPicPr>
            <a:picLocks noChangeAspect="1"/>
          </p:cNvPicPr>
          <p:nvPr/>
        </p:nvPicPr>
        <p:blipFill>
          <a:blip r:embed="rId2"/>
          <a:stretch>
            <a:fillRect/>
          </a:stretch>
        </p:blipFill>
        <p:spPr>
          <a:xfrm>
            <a:off x="3267496" y="3735039"/>
            <a:ext cx="1352381" cy="228571"/>
          </a:xfrm>
          <a:prstGeom prst="rect">
            <a:avLst/>
          </a:prstGeom>
        </p:spPr>
      </p:pic>
      <p:pic>
        <p:nvPicPr>
          <p:cNvPr id="17" name="Picture 16">
            <a:extLst/>
          </p:cNvPr>
          <p:cNvPicPr>
            <a:picLocks noChangeAspect="1"/>
          </p:cNvPicPr>
          <p:nvPr/>
        </p:nvPicPr>
        <p:blipFill>
          <a:blip r:embed="rId3"/>
          <a:stretch>
            <a:fillRect/>
          </a:stretch>
        </p:blipFill>
        <p:spPr>
          <a:xfrm>
            <a:off x="3336496" y="5102928"/>
            <a:ext cx="1352381" cy="257143"/>
          </a:xfrm>
          <a:prstGeom prst="rect">
            <a:avLst/>
          </a:prstGeom>
        </p:spPr>
      </p:pic>
      <p:pic>
        <p:nvPicPr>
          <p:cNvPr id="6" name="Picture 5"/>
          <p:cNvPicPr>
            <a:picLocks noChangeAspect="1"/>
          </p:cNvPicPr>
          <p:nvPr/>
        </p:nvPicPr>
        <p:blipFill>
          <a:blip r:embed="rId4"/>
          <a:stretch>
            <a:fillRect/>
          </a:stretch>
        </p:blipFill>
        <p:spPr>
          <a:xfrm>
            <a:off x="3562733" y="3951516"/>
            <a:ext cx="1057143" cy="819048"/>
          </a:xfrm>
          <a:prstGeom prst="rect">
            <a:avLst/>
          </a:prstGeom>
        </p:spPr>
      </p:pic>
      <p:pic>
        <p:nvPicPr>
          <p:cNvPr id="7" name="Picture 6"/>
          <p:cNvPicPr>
            <a:picLocks noChangeAspect="1"/>
          </p:cNvPicPr>
          <p:nvPr/>
        </p:nvPicPr>
        <p:blipFill>
          <a:blip r:embed="rId5"/>
          <a:stretch>
            <a:fillRect/>
          </a:stretch>
        </p:blipFill>
        <p:spPr>
          <a:xfrm>
            <a:off x="3569829" y="5279986"/>
            <a:ext cx="885714" cy="504762"/>
          </a:xfrm>
          <a:prstGeom prst="rect">
            <a:avLst/>
          </a:prstGeom>
        </p:spPr>
      </p:pic>
      <p:pic>
        <p:nvPicPr>
          <p:cNvPr id="8" name="Picture 7"/>
          <p:cNvPicPr>
            <a:picLocks noChangeAspect="1"/>
          </p:cNvPicPr>
          <p:nvPr/>
        </p:nvPicPr>
        <p:blipFill>
          <a:blip r:embed="rId6"/>
          <a:stretch>
            <a:fillRect/>
          </a:stretch>
        </p:blipFill>
        <p:spPr>
          <a:xfrm>
            <a:off x="8220237" y="3341418"/>
            <a:ext cx="1280582" cy="1117796"/>
          </a:xfrm>
          <a:prstGeom prst="rect">
            <a:avLst/>
          </a:prstGeom>
        </p:spPr>
      </p:pic>
      <p:sp>
        <p:nvSpPr>
          <p:cNvPr id="9" name="Rectangle: Rounded Corners 8"/>
          <p:cNvSpPr/>
          <p:nvPr/>
        </p:nvSpPr>
        <p:spPr>
          <a:xfrm>
            <a:off x="7893690" y="4063976"/>
            <a:ext cx="904977" cy="382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NCDOT</a:t>
            </a:r>
          </a:p>
        </p:txBody>
      </p:sp>
      <p:sp>
        <p:nvSpPr>
          <p:cNvPr id="18" name="Rectangle: Rounded Corners 17"/>
          <p:cNvSpPr/>
          <p:nvPr/>
        </p:nvSpPr>
        <p:spPr>
          <a:xfrm>
            <a:off x="8886748" y="4063976"/>
            <a:ext cx="885312" cy="382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VDOT</a:t>
            </a:r>
          </a:p>
        </p:txBody>
      </p:sp>
      <p:pic>
        <p:nvPicPr>
          <p:cNvPr id="12" name="Picture 11"/>
          <p:cNvPicPr>
            <a:picLocks noChangeAspect="1"/>
          </p:cNvPicPr>
          <p:nvPr/>
        </p:nvPicPr>
        <p:blipFill>
          <a:blip r:embed="rId7"/>
          <a:stretch>
            <a:fillRect/>
          </a:stretch>
        </p:blipFill>
        <p:spPr>
          <a:xfrm>
            <a:off x="2659503" y="3263997"/>
            <a:ext cx="2104762" cy="190476"/>
          </a:xfrm>
          <a:prstGeom prst="rect">
            <a:avLst/>
          </a:prstGeom>
        </p:spPr>
      </p:pic>
      <p:cxnSp>
        <p:nvCxnSpPr>
          <p:cNvPr id="25" name="Connector: Elbow 24"/>
          <p:cNvCxnSpPr/>
          <p:nvPr/>
        </p:nvCxnSpPr>
        <p:spPr>
          <a:xfrm rot="10800000">
            <a:off x="4278285" y="4063977"/>
            <a:ext cx="3553544" cy="267217"/>
          </a:xfrm>
          <a:prstGeom prst="bentConnector3">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p:cNvCxnSpPr/>
          <p:nvPr/>
        </p:nvCxnSpPr>
        <p:spPr>
          <a:xfrm rot="10800000" flipV="1">
            <a:off x="4278285" y="4331193"/>
            <a:ext cx="3553544" cy="1094963"/>
          </a:xfrm>
          <a:prstGeom prst="bentConnector3">
            <a:avLst>
              <a:gd name="adj1" fmla="val 50000"/>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Rounded Rectangle 19"/>
          <p:cNvSpPr/>
          <p:nvPr/>
        </p:nvSpPr>
        <p:spPr>
          <a:xfrm>
            <a:off x="7831829" y="4710687"/>
            <a:ext cx="3283499" cy="1322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How could consultant setup work?</a:t>
            </a:r>
          </a:p>
          <a:p>
            <a:endParaRPr lang="en-US" sz="1200" b="1" dirty="0"/>
          </a:p>
          <a:p>
            <a:r>
              <a:rPr lang="en-US" sz="1200" dirty="0"/>
              <a:t>The </a:t>
            </a:r>
            <a:r>
              <a:rPr lang="en-US" sz="1200" b="1" dirty="0"/>
              <a:t>ORD_Organization-Civil</a:t>
            </a:r>
            <a:r>
              <a:rPr lang="en-US" sz="1200" dirty="0"/>
              <a:t> environment variable acts as a switch and can be defined for other agency standards if desired.</a:t>
            </a:r>
          </a:p>
        </p:txBody>
      </p:sp>
      <p:sp>
        <p:nvSpPr>
          <p:cNvPr id="22" name="Title 1"/>
          <p:cNvSpPr>
            <a:spLocks noGrp="1"/>
          </p:cNvSpPr>
          <p:nvPr>
            <p:ph type="title"/>
          </p:nvPr>
        </p:nvSpPr>
        <p:spPr>
          <a:xfrm>
            <a:off x="609600" y="469900"/>
            <a:ext cx="10972800" cy="667934"/>
          </a:xfrm>
        </p:spPr>
        <p:txBody>
          <a:bodyPr/>
          <a:lstStyle/>
          <a:p>
            <a:r>
              <a:rPr lang="en-US" sz="3200" dirty="0"/>
              <a:t>Accommodating Other Agency Standards</a:t>
            </a:r>
          </a:p>
        </p:txBody>
      </p:sp>
      <p:pic>
        <p:nvPicPr>
          <p:cNvPr id="26" name="Picture 25"/>
          <p:cNvPicPr>
            <a:picLocks noChangeAspect="1"/>
          </p:cNvPicPr>
          <p:nvPr/>
        </p:nvPicPr>
        <p:blipFill>
          <a:blip r:embed="rId8"/>
          <a:stretch>
            <a:fillRect/>
          </a:stretch>
        </p:blipFill>
        <p:spPr>
          <a:xfrm>
            <a:off x="507751" y="1482015"/>
            <a:ext cx="2075530" cy="5018543"/>
          </a:xfrm>
          <a:prstGeom prst="rect">
            <a:avLst/>
          </a:prstGeom>
        </p:spPr>
      </p:pic>
      <p:sp>
        <p:nvSpPr>
          <p:cNvPr id="28" name="Rectangle 27"/>
          <p:cNvSpPr/>
          <p:nvPr/>
        </p:nvSpPr>
        <p:spPr>
          <a:xfrm>
            <a:off x="551013" y="3167084"/>
            <a:ext cx="1970843" cy="60368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stretch>
            <a:fillRect/>
          </a:stretch>
        </p:blipFill>
        <p:spPr>
          <a:xfrm>
            <a:off x="3091290" y="3473889"/>
            <a:ext cx="1323810" cy="209524"/>
          </a:xfrm>
          <a:prstGeom prst="rect">
            <a:avLst/>
          </a:prstGeom>
        </p:spPr>
      </p:pic>
      <p:pic>
        <p:nvPicPr>
          <p:cNvPr id="29" name="Picture 28"/>
          <p:cNvPicPr>
            <a:picLocks noChangeAspect="1"/>
          </p:cNvPicPr>
          <p:nvPr/>
        </p:nvPicPr>
        <p:blipFill>
          <a:blip r:embed="rId10"/>
          <a:stretch>
            <a:fillRect/>
          </a:stretch>
        </p:blipFill>
        <p:spPr>
          <a:xfrm>
            <a:off x="4688877" y="1530019"/>
            <a:ext cx="4602960" cy="1053076"/>
          </a:xfrm>
          <a:prstGeom prst="rect">
            <a:avLst/>
          </a:prstGeom>
        </p:spPr>
      </p:pic>
    </p:spTree>
    <p:extLst>
      <p:ext uri="{BB962C8B-B14F-4D97-AF65-F5344CB8AC3E}">
        <p14:creationId xmlns:p14="http://schemas.microsoft.com/office/powerpoint/2010/main" val="1147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97729" y="3332194"/>
            <a:ext cx="1276190" cy="1114286"/>
          </a:xfrm>
          <a:prstGeom prst="rect">
            <a:avLst/>
          </a:prstGeom>
        </p:spPr>
      </p:pic>
      <p:sp>
        <p:nvSpPr>
          <p:cNvPr id="4" name="Text Placeholder 3"/>
          <p:cNvSpPr>
            <a:spLocks noGrp="1"/>
          </p:cNvSpPr>
          <p:nvPr>
            <p:ph type="body" sz="quarter" idx="12"/>
          </p:nvPr>
        </p:nvSpPr>
        <p:spPr/>
        <p:txBody>
          <a:bodyPr/>
          <a:lstStyle/>
          <a:p>
            <a:endParaRPr lang="en-US"/>
          </a:p>
        </p:txBody>
      </p:sp>
      <p:sp>
        <p:nvSpPr>
          <p:cNvPr id="10" name="Text Placeholder 2"/>
          <p:cNvSpPr>
            <a:spLocks noGrp="1"/>
          </p:cNvSpPr>
          <p:nvPr>
            <p:ph type="body" sz="quarter" idx="11"/>
          </p:nvPr>
        </p:nvSpPr>
        <p:spPr>
          <a:xfrm>
            <a:off x="609600" y="1508579"/>
            <a:ext cx="10972800" cy="4524375"/>
          </a:xfr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endParaRPr lang="en-US" dirty="0"/>
          </a:p>
        </p:txBody>
      </p:sp>
      <p:pic>
        <p:nvPicPr>
          <p:cNvPr id="16" name="Picture 15">
            <a:extLst/>
          </p:cNvPr>
          <p:cNvPicPr>
            <a:picLocks noChangeAspect="1"/>
          </p:cNvPicPr>
          <p:nvPr/>
        </p:nvPicPr>
        <p:blipFill>
          <a:blip r:embed="rId3"/>
          <a:stretch>
            <a:fillRect/>
          </a:stretch>
        </p:blipFill>
        <p:spPr>
          <a:xfrm>
            <a:off x="3267496" y="3735039"/>
            <a:ext cx="1352381" cy="228571"/>
          </a:xfrm>
          <a:prstGeom prst="rect">
            <a:avLst/>
          </a:prstGeom>
        </p:spPr>
      </p:pic>
      <p:pic>
        <p:nvPicPr>
          <p:cNvPr id="17" name="Picture 16">
            <a:extLst/>
          </p:cNvPr>
          <p:cNvPicPr>
            <a:picLocks noChangeAspect="1"/>
          </p:cNvPicPr>
          <p:nvPr/>
        </p:nvPicPr>
        <p:blipFill>
          <a:blip r:embed="rId4"/>
          <a:stretch>
            <a:fillRect/>
          </a:stretch>
        </p:blipFill>
        <p:spPr>
          <a:xfrm>
            <a:off x="3336496" y="5102928"/>
            <a:ext cx="1352381" cy="257143"/>
          </a:xfrm>
          <a:prstGeom prst="rect">
            <a:avLst/>
          </a:prstGeom>
        </p:spPr>
      </p:pic>
      <p:pic>
        <p:nvPicPr>
          <p:cNvPr id="6" name="Picture 5"/>
          <p:cNvPicPr>
            <a:picLocks noChangeAspect="1"/>
          </p:cNvPicPr>
          <p:nvPr/>
        </p:nvPicPr>
        <p:blipFill>
          <a:blip r:embed="rId5"/>
          <a:stretch>
            <a:fillRect/>
          </a:stretch>
        </p:blipFill>
        <p:spPr>
          <a:xfrm>
            <a:off x="3562733" y="3951516"/>
            <a:ext cx="1057143" cy="819048"/>
          </a:xfrm>
          <a:prstGeom prst="rect">
            <a:avLst/>
          </a:prstGeom>
        </p:spPr>
      </p:pic>
      <p:pic>
        <p:nvPicPr>
          <p:cNvPr id="7" name="Picture 6"/>
          <p:cNvPicPr>
            <a:picLocks noChangeAspect="1"/>
          </p:cNvPicPr>
          <p:nvPr/>
        </p:nvPicPr>
        <p:blipFill>
          <a:blip r:embed="rId6"/>
          <a:stretch>
            <a:fillRect/>
          </a:stretch>
        </p:blipFill>
        <p:spPr>
          <a:xfrm>
            <a:off x="3569829" y="5279986"/>
            <a:ext cx="885714" cy="504762"/>
          </a:xfrm>
          <a:prstGeom prst="rect">
            <a:avLst/>
          </a:prstGeom>
        </p:spPr>
      </p:pic>
      <p:sp>
        <p:nvSpPr>
          <p:cNvPr id="9" name="Rectangle: Rounded Corners 8"/>
          <p:cNvSpPr/>
          <p:nvPr/>
        </p:nvSpPr>
        <p:spPr>
          <a:xfrm>
            <a:off x="7893690" y="4063976"/>
            <a:ext cx="904977" cy="382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NCDOT</a:t>
            </a:r>
          </a:p>
        </p:txBody>
      </p:sp>
      <p:sp>
        <p:nvSpPr>
          <p:cNvPr id="18" name="Rectangle: Rounded Corners 17"/>
          <p:cNvSpPr/>
          <p:nvPr/>
        </p:nvSpPr>
        <p:spPr>
          <a:xfrm>
            <a:off x="8886748" y="4063976"/>
            <a:ext cx="885312" cy="382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VDOT</a:t>
            </a:r>
          </a:p>
        </p:txBody>
      </p:sp>
      <p:pic>
        <p:nvPicPr>
          <p:cNvPr id="12" name="Picture 11"/>
          <p:cNvPicPr>
            <a:picLocks noChangeAspect="1"/>
          </p:cNvPicPr>
          <p:nvPr/>
        </p:nvPicPr>
        <p:blipFill>
          <a:blip r:embed="rId7"/>
          <a:stretch>
            <a:fillRect/>
          </a:stretch>
        </p:blipFill>
        <p:spPr>
          <a:xfrm>
            <a:off x="2659503" y="3263997"/>
            <a:ext cx="2104762" cy="190476"/>
          </a:xfrm>
          <a:prstGeom prst="rect">
            <a:avLst/>
          </a:prstGeom>
        </p:spPr>
      </p:pic>
      <p:cxnSp>
        <p:nvCxnSpPr>
          <p:cNvPr id="25" name="Connector: Elbow 24"/>
          <p:cNvCxnSpPr/>
          <p:nvPr/>
        </p:nvCxnSpPr>
        <p:spPr>
          <a:xfrm rot="10800000">
            <a:off x="4190204" y="4252871"/>
            <a:ext cx="3553543" cy="293781"/>
          </a:xfrm>
          <a:prstGeom prst="bentConnector3">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p:cNvCxnSpPr/>
          <p:nvPr/>
        </p:nvCxnSpPr>
        <p:spPr>
          <a:xfrm rot="10800000" flipV="1">
            <a:off x="4190202" y="4546651"/>
            <a:ext cx="3553544" cy="1094963"/>
          </a:xfrm>
          <a:prstGeom prst="bentConnector3">
            <a:avLst>
              <a:gd name="adj1" fmla="val 50000"/>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Rounded Rectangle 19"/>
          <p:cNvSpPr/>
          <p:nvPr/>
        </p:nvSpPr>
        <p:spPr>
          <a:xfrm>
            <a:off x="7831829" y="4710687"/>
            <a:ext cx="3283499" cy="1322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How could consultant setup work?</a:t>
            </a:r>
          </a:p>
          <a:p>
            <a:endParaRPr lang="en-US" sz="1200" b="1" dirty="0"/>
          </a:p>
          <a:p>
            <a:r>
              <a:rPr lang="en-US" sz="1200" dirty="0"/>
              <a:t>The </a:t>
            </a:r>
            <a:r>
              <a:rPr lang="en-US" sz="1200" b="1" dirty="0"/>
              <a:t>ORD_Organization-Civil</a:t>
            </a:r>
            <a:r>
              <a:rPr lang="en-US" sz="1200" dirty="0"/>
              <a:t> environment variable acts as a switch and can be defined for other agency standards if desired.</a:t>
            </a:r>
          </a:p>
        </p:txBody>
      </p:sp>
      <p:sp>
        <p:nvSpPr>
          <p:cNvPr id="22" name="Title 1"/>
          <p:cNvSpPr>
            <a:spLocks noGrp="1"/>
          </p:cNvSpPr>
          <p:nvPr>
            <p:ph type="title"/>
          </p:nvPr>
        </p:nvSpPr>
        <p:spPr>
          <a:xfrm>
            <a:off x="609600" y="469900"/>
            <a:ext cx="10972800" cy="667934"/>
          </a:xfrm>
        </p:spPr>
        <p:txBody>
          <a:bodyPr/>
          <a:lstStyle/>
          <a:p>
            <a:r>
              <a:rPr lang="en-US" sz="3200" dirty="0"/>
              <a:t>Accommodating Other Agency Standards</a:t>
            </a:r>
          </a:p>
        </p:txBody>
      </p:sp>
      <p:pic>
        <p:nvPicPr>
          <p:cNvPr id="26" name="Picture 25"/>
          <p:cNvPicPr>
            <a:picLocks noChangeAspect="1"/>
          </p:cNvPicPr>
          <p:nvPr/>
        </p:nvPicPr>
        <p:blipFill>
          <a:blip r:embed="rId8"/>
          <a:stretch>
            <a:fillRect/>
          </a:stretch>
        </p:blipFill>
        <p:spPr>
          <a:xfrm>
            <a:off x="507751" y="1482015"/>
            <a:ext cx="2075530" cy="5018543"/>
          </a:xfrm>
          <a:prstGeom prst="rect">
            <a:avLst/>
          </a:prstGeom>
        </p:spPr>
      </p:pic>
      <p:sp>
        <p:nvSpPr>
          <p:cNvPr id="28" name="Rectangle 27"/>
          <p:cNvSpPr/>
          <p:nvPr/>
        </p:nvSpPr>
        <p:spPr>
          <a:xfrm>
            <a:off x="551013" y="3167084"/>
            <a:ext cx="1970843" cy="60368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stretch>
            <a:fillRect/>
          </a:stretch>
        </p:blipFill>
        <p:spPr>
          <a:xfrm>
            <a:off x="3091290" y="3473889"/>
            <a:ext cx="1323810" cy="209524"/>
          </a:xfrm>
          <a:prstGeom prst="rect">
            <a:avLst/>
          </a:prstGeom>
        </p:spPr>
      </p:pic>
      <p:pic>
        <p:nvPicPr>
          <p:cNvPr id="29" name="Picture 28"/>
          <p:cNvPicPr>
            <a:picLocks noChangeAspect="1"/>
          </p:cNvPicPr>
          <p:nvPr/>
        </p:nvPicPr>
        <p:blipFill>
          <a:blip r:embed="rId10"/>
          <a:stretch>
            <a:fillRect/>
          </a:stretch>
        </p:blipFill>
        <p:spPr>
          <a:xfrm>
            <a:off x="4688877" y="1530019"/>
            <a:ext cx="4602960" cy="1053076"/>
          </a:xfrm>
          <a:prstGeom prst="rect">
            <a:avLst/>
          </a:prstGeom>
        </p:spPr>
      </p:pic>
      <p:sp>
        <p:nvSpPr>
          <p:cNvPr id="2" name="Rectangle: Rounded Corners 1"/>
          <p:cNvSpPr/>
          <p:nvPr/>
        </p:nvSpPr>
        <p:spPr>
          <a:xfrm>
            <a:off x="5942793" y="2356333"/>
            <a:ext cx="884136" cy="24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VDOT</a:t>
            </a:r>
          </a:p>
        </p:txBody>
      </p:sp>
    </p:spTree>
    <p:extLst>
      <p:ext uri="{BB962C8B-B14F-4D97-AF65-F5344CB8AC3E}">
        <p14:creationId xmlns:p14="http://schemas.microsoft.com/office/powerpoint/2010/main" val="35704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pic>
        <p:nvPicPr>
          <p:cNvPr id="5" name="Picture 4" descr="NCDOT English Project Sc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241" y="2495024"/>
            <a:ext cx="2038635" cy="943107"/>
          </a:xfrm>
          <a:prstGeom prst="rect">
            <a:avLst/>
          </a:prstGeom>
        </p:spPr>
      </p:pic>
      <p:sp>
        <p:nvSpPr>
          <p:cNvPr id="6" name="Title 1"/>
          <p:cNvSpPr>
            <a:spLocks noGrp="1"/>
          </p:cNvSpPr>
          <p:nvPr>
            <p:ph type="title"/>
          </p:nvPr>
        </p:nvSpPr>
        <p:spPr>
          <a:xfrm>
            <a:off x="609600" y="469900"/>
            <a:ext cx="10972800" cy="667934"/>
          </a:xfrm>
        </p:spPr>
        <p:txBody>
          <a:bodyPr/>
          <a:lstStyle/>
          <a:p>
            <a:r>
              <a:rPr lang="en-US" sz="3200" dirty="0"/>
              <a:t>New Scaling Method</a:t>
            </a:r>
          </a:p>
        </p:txBody>
      </p:sp>
      <p:sp>
        <p:nvSpPr>
          <p:cNvPr id="7" name="Rectangle 6"/>
          <p:cNvSpPr/>
          <p:nvPr/>
        </p:nvSpPr>
        <p:spPr>
          <a:xfrm>
            <a:off x="2170565" y="3766788"/>
            <a:ext cx="2703432" cy="646331"/>
          </a:xfrm>
          <a:prstGeom prst="rect">
            <a:avLst/>
          </a:prstGeom>
        </p:spPr>
        <p:txBody>
          <a:bodyPr wrap="none">
            <a:spAutoFit/>
          </a:bodyPr>
          <a:lstStyle/>
          <a:p>
            <a:r>
              <a:rPr lang="en-US" dirty="0"/>
              <a:t>Ratio (50:1)</a:t>
            </a:r>
          </a:p>
          <a:p>
            <a:r>
              <a:rPr lang="en-US" dirty="0"/>
              <a:t>Multiplication factor:  50x </a:t>
            </a:r>
          </a:p>
        </p:txBody>
      </p:sp>
      <p:pic>
        <p:nvPicPr>
          <p:cNvPr id="8" name="Picture 7"/>
          <p:cNvPicPr>
            <a:picLocks noChangeAspect="1"/>
          </p:cNvPicPr>
          <p:nvPr/>
        </p:nvPicPr>
        <p:blipFill>
          <a:blip r:embed="rId3"/>
          <a:stretch>
            <a:fillRect/>
          </a:stretch>
        </p:blipFill>
        <p:spPr>
          <a:xfrm>
            <a:off x="8255813" y="2495024"/>
            <a:ext cx="1895238" cy="1800000"/>
          </a:xfrm>
          <a:prstGeom prst="rect">
            <a:avLst/>
          </a:prstGeom>
        </p:spPr>
      </p:pic>
      <p:sp>
        <p:nvSpPr>
          <p:cNvPr id="9" name="Rectangle 8"/>
          <p:cNvSpPr/>
          <p:nvPr/>
        </p:nvSpPr>
        <p:spPr>
          <a:xfrm>
            <a:off x="8538281" y="4514687"/>
            <a:ext cx="2767552" cy="646331"/>
          </a:xfrm>
          <a:prstGeom prst="rect">
            <a:avLst/>
          </a:prstGeom>
        </p:spPr>
        <p:txBody>
          <a:bodyPr wrap="none">
            <a:spAutoFit/>
          </a:bodyPr>
          <a:lstStyle/>
          <a:p>
            <a:r>
              <a:rPr lang="en-US" dirty="0"/>
              <a:t>Scale = (50 x  12)</a:t>
            </a:r>
          </a:p>
          <a:p>
            <a:r>
              <a:rPr lang="en-US" dirty="0"/>
              <a:t>Multiplication factor : 600x </a:t>
            </a:r>
          </a:p>
        </p:txBody>
      </p:sp>
      <p:sp>
        <p:nvSpPr>
          <p:cNvPr id="10" name="Rectangle 9"/>
          <p:cNvSpPr/>
          <p:nvPr/>
        </p:nvSpPr>
        <p:spPr>
          <a:xfrm>
            <a:off x="5907918" y="2748971"/>
            <a:ext cx="81785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Vs</a:t>
            </a:r>
          </a:p>
        </p:txBody>
      </p:sp>
      <p:sp>
        <p:nvSpPr>
          <p:cNvPr id="11" name="Rectangle 10"/>
          <p:cNvSpPr/>
          <p:nvPr/>
        </p:nvSpPr>
        <p:spPr>
          <a:xfrm>
            <a:off x="2778238" y="1889489"/>
            <a:ext cx="116063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Legacy</a:t>
            </a:r>
          </a:p>
        </p:txBody>
      </p:sp>
      <p:sp>
        <p:nvSpPr>
          <p:cNvPr id="12" name="Rectangle 11"/>
          <p:cNvSpPr/>
          <p:nvPr/>
        </p:nvSpPr>
        <p:spPr>
          <a:xfrm>
            <a:off x="8088381" y="1879157"/>
            <a:ext cx="1857240" cy="523220"/>
          </a:xfrm>
          <a:prstGeom prst="rect">
            <a:avLst/>
          </a:prstGeom>
          <a:noFill/>
        </p:spPr>
        <p:txBody>
          <a:bodyPr wrap="none" lIns="91440" tIns="45720" rIns="91440" bIns="45720">
            <a:spAutoFit/>
          </a:bodyPr>
          <a:lstStyle/>
          <a:p>
            <a:pPr algn="ctr"/>
            <a:r>
              <a:rPr lang="en-US" sz="2800" b="0" cap="none" spc="0" dirty="0" err="1">
                <a:ln w="0"/>
                <a:solidFill>
                  <a:schemeClr val="accent1"/>
                </a:solidFill>
                <a:effectLst>
                  <a:outerShdw blurRad="38100" dist="25400" dir="5400000" algn="ctr" rotWithShape="0">
                    <a:srgbClr val="6E747A">
                      <a:alpha val="43000"/>
                    </a:srgbClr>
                  </a:outerShdw>
                </a:effectLst>
              </a:rPr>
              <a:t>OpenRoads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Rounded Corners 12"/>
          <p:cNvSpPr/>
          <p:nvPr/>
        </p:nvSpPr>
        <p:spPr>
          <a:xfrm>
            <a:off x="4465133" y="5705347"/>
            <a:ext cx="3972936" cy="9173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For ORD Workspace, all Cells and </a:t>
            </a:r>
            <a:r>
              <a:rPr lang="en-US" dirty="0" err="1"/>
              <a:t>linestyles</a:t>
            </a:r>
            <a:r>
              <a:rPr lang="en-US" dirty="0"/>
              <a:t> that are scalable must be reduced by a factor of 12</a:t>
            </a:r>
          </a:p>
        </p:txBody>
      </p:sp>
    </p:spTree>
    <p:extLst>
      <p:ext uri="{BB962C8B-B14F-4D97-AF65-F5344CB8AC3E}">
        <p14:creationId xmlns:p14="http://schemas.microsoft.com/office/powerpoint/2010/main" val="18292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6" name="Title 1"/>
          <p:cNvSpPr>
            <a:spLocks noGrp="1"/>
          </p:cNvSpPr>
          <p:nvPr>
            <p:ph type="title"/>
          </p:nvPr>
        </p:nvSpPr>
        <p:spPr>
          <a:xfrm>
            <a:off x="609600" y="469900"/>
            <a:ext cx="10972800" cy="667934"/>
          </a:xfrm>
        </p:spPr>
        <p:txBody>
          <a:bodyPr/>
          <a:lstStyle/>
          <a:p>
            <a:r>
              <a:rPr lang="en-US" sz="3200" dirty="0"/>
              <a:t>Combining of Traffic Workspaces</a:t>
            </a:r>
          </a:p>
        </p:txBody>
      </p:sp>
      <p:pic>
        <p:nvPicPr>
          <p:cNvPr id="1026" name="Picture 2" descr="C:\Users\BLEDWA~1\AppData\Local\Temp\SNAGHTMLbe68fa5b.PNG">
            <a:extLst>
              <a:ext uri="{FF2B5EF4-FFF2-40B4-BE49-F238E27FC236}">
                <a16:creationId xmlns:a16="http://schemas.microsoft.com/office/drawing/2014/main" id="{1B9BDAE7-479F-4388-B203-51CEF1ED8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943" y="1452066"/>
            <a:ext cx="2263637" cy="4836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LEDWA~1\AppData\Local\Temp\SNAGHTMLbe6c9ca7.PNG">
            <a:extLst>
              <a:ext uri="{FF2B5EF4-FFF2-40B4-BE49-F238E27FC236}">
                <a16:creationId xmlns:a16="http://schemas.microsoft.com/office/drawing/2014/main" id="{D3F7A9E4-63D1-4C11-8A81-9D344904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439" y="1539530"/>
            <a:ext cx="2185191" cy="2714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AE18EEA-C6E9-4908-9E61-682C170B784B}"/>
              </a:ext>
            </a:extLst>
          </p:cNvPr>
          <p:cNvSpPr/>
          <p:nvPr/>
        </p:nvSpPr>
        <p:spPr>
          <a:xfrm>
            <a:off x="2333967" y="2198660"/>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93B979B-43D8-4F2A-BBAA-00433CFCC104}"/>
              </a:ext>
            </a:extLst>
          </p:cNvPr>
          <p:cNvSpPr/>
          <p:nvPr/>
        </p:nvSpPr>
        <p:spPr>
          <a:xfrm>
            <a:off x="2333965" y="5123010"/>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98B74B4-F05D-413B-924B-53AAF0EDB619}"/>
              </a:ext>
            </a:extLst>
          </p:cNvPr>
          <p:cNvSpPr/>
          <p:nvPr/>
        </p:nvSpPr>
        <p:spPr>
          <a:xfrm>
            <a:off x="2333964" y="4919419"/>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F9CB13D-C4AB-43D8-A7D6-7211E461E832}"/>
              </a:ext>
            </a:extLst>
          </p:cNvPr>
          <p:cNvSpPr/>
          <p:nvPr/>
        </p:nvSpPr>
        <p:spPr>
          <a:xfrm>
            <a:off x="2333967" y="4720330"/>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CD4BDFA-4480-40F7-A8A8-6134EEB1984E}"/>
              </a:ext>
            </a:extLst>
          </p:cNvPr>
          <p:cNvSpPr/>
          <p:nvPr/>
        </p:nvSpPr>
        <p:spPr>
          <a:xfrm>
            <a:off x="2333964" y="5705916"/>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19DA99A-B814-4DDB-AF4B-E95EA5B7788D}"/>
              </a:ext>
            </a:extLst>
          </p:cNvPr>
          <p:cNvSpPr/>
          <p:nvPr/>
        </p:nvSpPr>
        <p:spPr>
          <a:xfrm>
            <a:off x="2333964" y="5882812"/>
            <a:ext cx="1747839" cy="17689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AD742BB2-D9F4-4546-82B9-9B9E497F700C}"/>
              </a:ext>
            </a:extLst>
          </p:cNvPr>
          <p:cNvCxnSpPr>
            <a:cxnSpLocks/>
          </p:cNvCxnSpPr>
          <p:nvPr/>
        </p:nvCxnSpPr>
        <p:spPr>
          <a:xfrm flipV="1">
            <a:off x="4328160" y="3368040"/>
            <a:ext cx="3253740" cy="2514772"/>
          </a:xfrm>
          <a:prstGeom prst="bentConnector3">
            <a:avLst>
              <a:gd name="adj1" fmla="val 22365"/>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B3187840-249D-4618-A048-67AA7E692E5D}"/>
              </a:ext>
            </a:extLst>
          </p:cNvPr>
          <p:cNvSpPr/>
          <p:nvPr/>
        </p:nvSpPr>
        <p:spPr>
          <a:xfrm>
            <a:off x="7581900" y="3279592"/>
            <a:ext cx="1581150" cy="182746"/>
          </a:xfrm>
          <a:prstGeom prst="round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305A6CF-FA3C-4C50-A055-8BAD5CA86A67}"/>
              </a:ext>
            </a:extLst>
          </p:cNvPr>
          <p:cNvCxnSpPr>
            <a:cxnSpLocks/>
          </p:cNvCxnSpPr>
          <p:nvPr/>
        </p:nvCxnSpPr>
        <p:spPr>
          <a:xfrm>
            <a:off x="4328160" y="5006340"/>
            <a:ext cx="739140" cy="0"/>
          </a:xfrm>
          <a:prstGeom prst="straightConnector1">
            <a:avLst/>
          </a:prstGeom>
          <a:ln>
            <a:solidFill>
              <a:schemeClr val="accent2">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2E0EA1C4-EA91-46EF-ACB5-7C639DA748BF}"/>
              </a:ext>
            </a:extLst>
          </p:cNvPr>
          <p:cNvCxnSpPr>
            <a:cxnSpLocks/>
          </p:cNvCxnSpPr>
          <p:nvPr/>
        </p:nvCxnSpPr>
        <p:spPr>
          <a:xfrm>
            <a:off x="4150580" y="2293620"/>
            <a:ext cx="1815880" cy="1074420"/>
          </a:xfrm>
          <a:prstGeom prst="bentConnector3">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6" name="Title 1"/>
          <p:cNvSpPr>
            <a:spLocks noGrp="1"/>
          </p:cNvSpPr>
          <p:nvPr>
            <p:ph type="title"/>
          </p:nvPr>
        </p:nvSpPr>
        <p:spPr>
          <a:xfrm>
            <a:off x="609600" y="469900"/>
            <a:ext cx="10972800" cy="667934"/>
          </a:xfrm>
        </p:spPr>
        <p:txBody>
          <a:bodyPr/>
          <a:lstStyle/>
          <a:p>
            <a:r>
              <a:rPr lang="en-US" sz="3200" dirty="0"/>
              <a:t>The End of some things …</a:t>
            </a:r>
          </a:p>
        </p:txBody>
      </p:sp>
      <p:pic>
        <p:nvPicPr>
          <p:cNvPr id="7" name="Picture 6"/>
          <p:cNvPicPr>
            <a:picLocks noChangeAspect="1"/>
          </p:cNvPicPr>
          <p:nvPr/>
        </p:nvPicPr>
        <p:blipFill>
          <a:blip r:embed="rId2"/>
          <a:stretch>
            <a:fillRect/>
          </a:stretch>
        </p:blipFill>
        <p:spPr>
          <a:xfrm>
            <a:off x="1462527" y="3232611"/>
            <a:ext cx="1444242" cy="1060709"/>
          </a:xfrm>
          <a:prstGeom prst="rect">
            <a:avLst/>
          </a:prstGeom>
        </p:spPr>
      </p:pic>
      <p:pic>
        <p:nvPicPr>
          <p:cNvPr id="11" name="Picture 10"/>
          <p:cNvPicPr>
            <a:picLocks noChangeAspect="1"/>
          </p:cNvPicPr>
          <p:nvPr/>
        </p:nvPicPr>
        <p:blipFill>
          <a:blip r:embed="rId3"/>
          <a:stretch>
            <a:fillRect/>
          </a:stretch>
        </p:blipFill>
        <p:spPr>
          <a:xfrm>
            <a:off x="4393969" y="2830160"/>
            <a:ext cx="2726590" cy="1866128"/>
          </a:xfrm>
          <a:prstGeom prst="rect">
            <a:avLst/>
          </a:prstGeom>
        </p:spPr>
      </p:pic>
      <p:pic>
        <p:nvPicPr>
          <p:cNvPr id="12" name="Picture 11"/>
          <p:cNvPicPr>
            <a:picLocks noChangeAspect="1"/>
          </p:cNvPicPr>
          <p:nvPr/>
        </p:nvPicPr>
        <p:blipFill>
          <a:blip r:embed="rId4"/>
          <a:stretch>
            <a:fillRect/>
          </a:stretch>
        </p:blipFill>
        <p:spPr>
          <a:xfrm>
            <a:off x="8289455" y="2862161"/>
            <a:ext cx="3292945" cy="1796152"/>
          </a:xfrm>
          <a:prstGeom prst="rect">
            <a:avLst/>
          </a:prstGeom>
        </p:spPr>
      </p:pic>
      <p:sp>
        <p:nvSpPr>
          <p:cNvPr id="13" name="Oval 12"/>
          <p:cNvSpPr/>
          <p:nvPr/>
        </p:nvSpPr>
        <p:spPr>
          <a:xfrm>
            <a:off x="827364" y="3578984"/>
            <a:ext cx="406893" cy="362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4" name="Oval 13"/>
          <p:cNvSpPr/>
          <p:nvPr/>
        </p:nvSpPr>
        <p:spPr>
          <a:xfrm>
            <a:off x="3740719" y="3578984"/>
            <a:ext cx="406893" cy="362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5" name="Oval 14"/>
          <p:cNvSpPr/>
          <p:nvPr/>
        </p:nvSpPr>
        <p:spPr>
          <a:xfrm>
            <a:off x="7636204" y="3569366"/>
            <a:ext cx="406893" cy="362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6" name="Rectangle 15"/>
          <p:cNvSpPr/>
          <p:nvPr/>
        </p:nvSpPr>
        <p:spPr>
          <a:xfrm>
            <a:off x="1659312" y="2395172"/>
            <a:ext cx="1050672" cy="369332"/>
          </a:xfrm>
          <a:prstGeom prst="rect">
            <a:avLst/>
          </a:prstGeom>
        </p:spPr>
        <p:txBody>
          <a:bodyPr wrap="none">
            <a:spAutoFit/>
          </a:bodyPr>
          <a:lstStyle/>
          <a:p>
            <a:pPr algn="ctr"/>
            <a:r>
              <a:rPr lang="en-US" dirty="0" err="1"/>
              <a:t>MS_Start</a:t>
            </a:r>
            <a:endParaRPr lang="en-US" dirty="0"/>
          </a:p>
        </p:txBody>
      </p:sp>
      <p:sp>
        <p:nvSpPr>
          <p:cNvPr id="17" name="Rectangle 16"/>
          <p:cNvSpPr/>
          <p:nvPr/>
        </p:nvSpPr>
        <p:spPr>
          <a:xfrm>
            <a:off x="5449328" y="2395172"/>
            <a:ext cx="615874" cy="369332"/>
          </a:xfrm>
          <a:prstGeom prst="rect">
            <a:avLst/>
          </a:prstGeom>
        </p:spPr>
        <p:txBody>
          <a:bodyPr wrap="none">
            <a:spAutoFit/>
          </a:bodyPr>
          <a:lstStyle/>
          <a:p>
            <a:pPr algn="ctr"/>
            <a:r>
              <a:rPr lang="en-US" dirty="0" err="1"/>
              <a:t>Iplot</a:t>
            </a:r>
            <a:endParaRPr lang="en-US" dirty="0"/>
          </a:p>
        </p:txBody>
      </p:sp>
      <p:sp>
        <p:nvSpPr>
          <p:cNvPr id="18" name="Rectangle 17"/>
          <p:cNvSpPr/>
          <p:nvPr/>
        </p:nvSpPr>
        <p:spPr>
          <a:xfrm>
            <a:off x="8831844" y="2395172"/>
            <a:ext cx="2208169" cy="369332"/>
          </a:xfrm>
          <a:prstGeom prst="rect">
            <a:avLst/>
          </a:prstGeom>
        </p:spPr>
        <p:txBody>
          <a:bodyPr wrap="none">
            <a:spAutoFit/>
          </a:bodyPr>
          <a:lstStyle/>
          <a:p>
            <a:pPr algn="ctr"/>
            <a:r>
              <a:rPr lang="en-US" dirty="0"/>
              <a:t>Design File Generator</a:t>
            </a:r>
          </a:p>
        </p:txBody>
      </p:sp>
      <p:sp>
        <p:nvSpPr>
          <p:cNvPr id="19" name="Rectangle 18"/>
          <p:cNvSpPr/>
          <p:nvPr/>
        </p:nvSpPr>
        <p:spPr>
          <a:xfrm>
            <a:off x="4345237" y="4911981"/>
            <a:ext cx="2801023"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Replaced with Print/Plot</a:t>
            </a:r>
          </a:p>
        </p:txBody>
      </p:sp>
      <p:sp>
        <p:nvSpPr>
          <p:cNvPr id="20" name="Rectangle 19"/>
          <p:cNvSpPr/>
          <p:nvPr/>
        </p:nvSpPr>
        <p:spPr>
          <a:xfrm>
            <a:off x="8530063" y="4911981"/>
            <a:ext cx="2811732"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Replaced by ProjectWise</a:t>
            </a:r>
          </a:p>
        </p:txBody>
      </p:sp>
    </p:spTree>
    <p:extLst>
      <p:ext uri="{BB962C8B-B14F-4D97-AF65-F5344CB8AC3E}">
        <p14:creationId xmlns:p14="http://schemas.microsoft.com/office/powerpoint/2010/main" val="80415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ProjectWise Use Among State DOTs</a:t>
            </a:r>
          </a:p>
        </p:txBody>
      </p:sp>
      <p:pic>
        <p:nvPicPr>
          <p:cNvPr id="4" name="Content Placeholder 3"/>
          <p:cNvPicPr>
            <a:picLocks noGrp="1" noChangeAspect="1"/>
          </p:cNvPicPr>
          <p:nvPr>
            <p:ph idx="1"/>
          </p:nvPr>
        </p:nvPicPr>
        <p:blipFill>
          <a:blip r:embed="rId2"/>
          <a:stretch>
            <a:fillRect/>
          </a:stretch>
        </p:blipFill>
        <p:spPr>
          <a:xfrm>
            <a:off x="2103077" y="1228725"/>
            <a:ext cx="7985846" cy="5019675"/>
          </a:xfrm>
          <a:prstGeom prst="rect">
            <a:avLst/>
          </a:prstGeom>
        </p:spPr>
      </p:pic>
      <p:pic>
        <p:nvPicPr>
          <p:cNvPr id="5" name="Picture 4"/>
          <p:cNvPicPr>
            <a:picLocks noChangeAspect="1"/>
          </p:cNvPicPr>
          <p:nvPr/>
        </p:nvPicPr>
        <p:blipFill>
          <a:blip r:embed="rId3"/>
          <a:stretch>
            <a:fillRect/>
          </a:stretch>
        </p:blipFill>
        <p:spPr>
          <a:xfrm>
            <a:off x="2103077" y="1228725"/>
            <a:ext cx="7950129" cy="5019675"/>
          </a:xfrm>
          <a:prstGeom prst="rect">
            <a:avLst/>
          </a:prstGeom>
        </p:spPr>
      </p:pic>
      <p:pic>
        <p:nvPicPr>
          <p:cNvPr id="6" name="Picture 5"/>
          <p:cNvPicPr>
            <a:picLocks noChangeAspect="1"/>
          </p:cNvPicPr>
          <p:nvPr/>
        </p:nvPicPr>
        <p:blipFill>
          <a:blip r:embed="rId4"/>
          <a:stretch>
            <a:fillRect/>
          </a:stretch>
        </p:blipFill>
        <p:spPr>
          <a:xfrm>
            <a:off x="233409" y="469900"/>
            <a:ext cx="752381" cy="790476"/>
          </a:xfrm>
          <a:prstGeom prst="rect">
            <a:avLst/>
          </a:prstGeom>
        </p:spPr>
      </p:pic>
    </p:spTree>
    <p:extLst>
      <p:ext uri="{BB962C8B-B14F-4D97-AF65-F5344CB8AC3E}">
        <p14:creationId xmlns:p14="http://schemas.microsoft.com/office/powerpoint/2010/main" val="19994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6" name="Title 1"/>
          <p:cNvSpPr>
            <a:spLocks noGrp="1"/>
          </p:cNvSpPr>
          <p:nvPr>
            <p:ph type="title"/>
          </p:nvPr>
        </p:nvSpPr>
        <p:spPr>
          <a:xfrm>
            <a:off x="609600" y="469900"/>
            <a:ext cx="10972800" cy="667934"/>
          </a:xfrm>
        </p:spPr>
        <p:txBody>
          <a:bodyPr/>
          <a:lstStyle/>
          <a:p>
            <a:r>
              <a:rPr lang="en-US" sz="3200" dirty="0" err="1"/>
              <a:t>OpenRoads</a:t>
            </a:r>
            <a:r>
              <a:rPr lang="en-US" sz="3200" dirty="0"/>
              <a:t> Designer</a:t>
            </a:r>
          </a:p>
        </p:txBody>
      </p:sp>
      <p:sp>
        <p:nvSpPr>
          <p:cNvPr id="5" name="TextBox 4"/>
          <p:cNvSpPr txBox="1"/>
          <p:nvPr/>
        </p:nvSpPr>
        <p:spPr>
          <a:xfrm>
            <a:off x="7104861" y="2172497"/>
            <a:ext cx="3246884" cy="4062651"/>
          </a:xfrm>
          <a:prstGeom prst="rect">
            <a:avLst/>
          </a:prstGeom>
          <a:noFill/>
        </p:spPr>
        <p:txBody>
          <a:bodyPr wrap="square" rtlCol="0">
            <a:spAutoFit/>
          </a:bodyPr>
          <a:lstStyle/>
          <a:p>
            <a:r>
              <a:rPr lang="en-US" b="1" dirty="0"/>
              <a:t>Release Schedule</a:t>
            </a:r>
            <a:endParaRPr lang="en-US" dirty="0"/>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a:t>Quarterly Updates from Bentley</a:t>
            </a:r>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endParaRPr lang="en-US" sz="1600" dirty="0"/>
          </a:p>
          <a:p>
            <a:endParaRPr lang="en-US" sz="1600" dirty="0"/>
          </a:p>
          <a:p>
            <a:pPr marL="342900" indent="-342900">
              <a:buFont typeface="Wingdings" panose="05000000000000000000" pitchFamily="2" charset="2"/>
              <a:buChar char="q"/>
            </a:pPr>
            <a:r>
              <a:rPr lang="en-US" sz="1600" dirty="0"/>
              <a:t>2018 Release 3  (October)</a:t>
            </a:r>
          </a:p>
          <a:p>
            <a:endParaRPr lang="en-US" sz="1600" dirty="0"/>
          </a:p>
          <a:p>
            <a:endParaRPr lang="en-US" sz="1600" dirty="0"/>
          </a:p>
          <a:p>
            <a:endParaRPr lang="en-US" sz="1600" dirty="0"/>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a:t>2019 Release 1 (January)</a:t>
            </a:r>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endParaRPr lang="en-US" sz="1600" dirty="0"/>
          </a:p>
          <a:p>
            <a:r>
              <a:rPr lang="en-US" sz="1600" dirty="0"/>
              <a:t>	</a:t>
            </a:r>
          </a:p>
        </p:txBody>
      </p:sp>
      <p:sp>
        <p:nvSpPr>
          <p:cNvPr id="8" name="TextBox 7"/>
          <p:cNvSpPr txBox="1"/>
          <p:nvPr/>
        </p:nvSpPr>
        <p:spPr>
          <a:xfrm>
            <a:off x="2767393" y="2110941"/>
            <a:ext cx="2712496" cy="3323987"/>
          </a:xfrm>
          <a:prstGeom prst="rect">
            <a:avLst/>
          </a:prstGeom>
          <a:noFill/>
        </p:spPr>
        <p:txBody>
          <a:bodyPr wrap="square" rtlCol="0">
            <a:spAutoFit/>
          </a:bodyPr>
          <a:lstStyle/>
          <a:p>
            <a:r>
              <a:rPr lang="en-US" b="1" dirty="0"/>
              <a:t>Performance/Speed issues</a:t>
            </a:r>
            <a:endParaRPr lang="en-US" dirty="0"/>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a:t>Memory intensive</a:t>
            </a:r>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a:t>Some SUDA processing seems very slow	</a:t>
            </a:r>
          </a:p>
          <a:p>
            <a:pPr marL="342900" indent="-342900">
              <a:buFont typeface="Wingdings" panose="05000000000000000000" pitchFamily="2" charset="2"/>
              <a:buChar char="q"/>
            </a:pPr>
            <a:endParaRPr lang="en-US" sz="1600" dirty="0"/>
          </a:p>
          <a:p>
            <a:pPr marL="342900" indent="-342900">
              <a:buFont typeface="Wingdings" panose="05000000000000000000" pitchFamily="2" charset="2"/>
              <a:buChar char="q"/>
            </a:pPr>
            <a:r>
              <a:rPr lang="en-US" sz="1600" dirty="0"/>
              <a:t>Our going forward CADD equipment:</a:t>
            </a:r>
          </a:p>
          <a:p>
            <a:pPr marL="742950" lvl="1" indent="-285750">
              <a:buFont typeface="Arial" panose="020B0604020202020204" pitchFamily="34" charset="0"/>
              <a:buChar char="•"/>
            </a:pPr>
            <a:r>
              <a:rPr lang="en-US" sz="1600" dirty="0"/>
              <a:t>I7-6700 Processor</a:t>
            </a:r>
          </a:p>
          <a:p>
            <a:pPr marL="742950" lvl="1" indent="-285750">
              <a:buFont typeface="Arial" panose="020B0604020202020204" pitchFamily="34" charset="0"/>
              <a:buChar char="•"/>
            </a:pPr>
            <a:r>
              <a:rPr lang="en-US" sz="1600" dirty="0"/>
              <a:t>32 GB DDR4</a:t>
            </a:r>
          </a:p>
          <a:p>
            <a:pPr marL="742950" lvl="1" indent="-285750">
              <a:buFont typeface="Arial" panose="020B0604020202020204" pitchFamily="34" charset="0"/>
              <a:buChar char="•"/>
            </a:pPr>
            <a:r>
              <a:rPr lang="en-US" sz="1600" dirty="0"/>
              <a:t>Solid State Drives</a:t>
            </a:r>
          </a:p>
          <a:p>
            <a:pPr marL="342900" indent="-342900">
              <a:buFont typeface="Wingdings" panose="05000000000000000000" pitchFamily="2" charset="2"/>
              <a:buChar char="q"/>
            </a:pPr>
            <a:endParaRPr lang="en-US" sz="1600" dirty="0"/>
          </a:p>
        </p:txBody>
      </p:sp>
      <p:sp>
        <p:nvSpPr>
          <p:cNvPr id="7" name="Rectangle: Rounded Corners 6">
            <a:extLst>
              <a:ext uri="{FF2B5EF4-FFF2-40B4-BE49-F238E27FC236}">
                <a16:creationId xmlns:a16="http://schemas.microsoft.com/office/drawing/2014/main" id="{97EB29BF-6C9D-4EB8-86CF-DF516AA02594}"/>
              </a:ext>
            </a:extLst>
          </p:cNvPr>
          <p:cNvSpPr/>
          <p:nvPr/>
        </p:nvSpPr>
        <p:spPr>
          <a:xfrm>
            <a:off x="7919091" y="4045398"/>
            <a:ext cx="1477577" cy="316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10.05.00.30</a:t>
            </a:r>
          </a:p>
        </p:txBody>
      </p:sp>
    </p:spTree>
    <p:extLst>
      <p:ext uri="{BB962C8B-B14F-4D97-AF65-F5344CB8AC3E}">
        <p14:creationId xmlns:p14="http://schemas.microsoft.com/office/powerpoint/2010/main" val="29030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4250139" y="1449172"/>
            <a:ext cx="4976170" cy="3970318"/>
          </a:xfrm>
          <a:prstGeom prst="rect">
            <a:avLst/>
          </a:prstGeom>
          <a:noFill/>
        </p:spPr>
        <p:txBody>
          <a:bodyPr wrap="none" rtlCol="0">
            <a:spAutoFit/>
          </a:bodyPr>
          <a:lstStyle/>
          <a:p>
            <a:pPr marL="342900" indent="-342900">
              <a:buFont typeface="Wingdings" panose="05000000000000000000" pitchFamily="2" charset="2"/>
              <a:buChar char="q"/>
            </a:pPr>
            <a:r>
              <a:rPr lang="en-US" dirty="0"/>
              <a:t>Pilot projects</a:t>
            </a:r>
          </a:p>
          <a:p>
            <a:endParaRPr lang="en-US" dirty="0"/>
          </a:p>
          <a:p>
            <a:pPr marL="342900" indent="-342900">
              <a:buFont typeface="Wingdings" panose="05000000000000000000" pitchFamily="2" charset="2"/>
              <a:buChar char="q"/>
            </a:pPr>
            <a:r>
              <a:rPr lang="en-US" dirty="0"/>
              <a:t>Integrated with ProjectWise</a:t>
            </a:r>
          </a:p>
          <a:p>
            <a:endParaRPr lang="en-US" dirty="0"/>
          </a:p>
          <a:p>
            <a:pPr marL="342900" indent="-342900">
              <a:buFont typeface="Wingdings" panose="05000000000000000000" pitchFamily="2" charset="2"/>
              <a:buChar char="q"/>
            </a:pPr>
            <a:r>
              <a:rPr lang="en-US" dirty="0"/>
              <a:t>March 2019 Implementation</a:t>
            </a:r>
          </a:p>
          <a:p>
            <a:pPr marL="742950" lvl="1" indent="-285750">
              <a:buFont typeface="Arial" panose="020B0604020202020204" pitchFamily="34" charset="0"/>
              <a:buChar char="•"/>
            </a:pPr>
            <a:r>
              <a:rPr lang="en-US" dirty="0"/>
              <a:t>Tentative – Highly dependent upon Piloting</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a:t>Transition Period (Dual Versions)</a:t>
            </a:r>
          </a:p>
          <a:p>
            <a:pPr marL="742950" lvl="1" indent="-285750">
              <a:buFont typeface="Arial" panose="020B0604020202020204" pitchFamily="34" charset="0"/>
              <a:buChar char="•"/>
            </a:pPr>
            <a:r>
              <a:rPr lang="en-US" dirty="0"/>
              <a:t>How long ?</a:t>
            </a:r>
          </a:p>
          <a:p>
            <a:pPr marL="742950" lvl="1" indent="-285750">
              <a:buFont typeface="Arial" panose="020B0604020202020204" pitchFamily="34" charset="0"/>
              <a:buChar char="•"/>
            </a:pPr>
            <a:r>
              <a:rPr lang="en-US" dirty="0"/>
              <a:t>Windows 7 support ends January 2020</a:t>
            </a:r>
          </a:p>
          <a:p>
            <a:pPr marL="742950" lvl="1" indent="-285750">
              <a:buFont typeface="Arial" panose="020B0604020202020204" pitchFamily="34" charset="0"/>
              <a:buChar char="•"/>
            </a:pPr>
            <a:r>
              <a:rPr lang="en-US" dirty="0"/>
              <a:t>SS2 on Windows 10</a:t>
            </a:r>
          </a:p>
          <a:p>
            <a:endParaRPr lang="en-US" dirty="0"/>
          </a:p>
          <a:p>
            <a:pPr marL="342900" indent="-342900">
              <a:buFont typeface="Wingdings" panose="05000000000000000000" pitchFamily="2" charset="2"/>
              <a:buChar char="q"/>
            </a:pPr>
            <a:r>
              <a:rPr lang="en-US" dirty="0"/>
              <a:t>Training</a:t>
            </a:r>
          </a:p>
          <a:p>
            <a:pPr marL="742950" lvl="1" indent="-285750">
              <a:buFont typeface="Arial" panose="020B0604020202020204" pitchFamily="34" charset="0"/>
              <a:buChar char="•"/>
            </a:pPr>
            <a:r>
              <a:rPr lang="en-US" dirty="0"/>
              <a:t>Bentley LEARN	</a:t>
            </a:r>
          </a:p>
        </p:txBody>
      </p:sp>
      <p:sp>
        <p:nvSpPr>
          <p:cNvPr id="6" name="Title 1"/>
          <p:cNvSpPr>
            <a:spLocks noGrp="1"/>
          </p:cNvSpPr>
          <p:nvPr>
            <p:ph type="title"/>
          </p:nvPr>
        </p:nvSpPr>
        <p:spPr>
          <a:xfrm>
            <a:off x="609600" y="469900"/>
            <a:ext cx="10972800" cy="667934"/>
          </a:xfrm>
        </p:spPr>
        <p:txBody>
          <a:bodyPr/>
          <a:lstStyle/>
          <a:p>
            <a:r>
              <a:rPr lang="en-US" sz="3200" dirty="0"/>
              <a:t>NCDOT Implementation Plan Details</a:t>
            </a:r>
          </a:p>
        </p:txBody>
      </p:sp>
    </p:spTree>
    <p:extLst>
      <p:ext uri="{BB962C8B-B14F-4D97-AF65-F5344CB8AC3E}">
        <p14:creationId xmlns:p14="http://schemas.microsoft.com/office/powerpoint/2010/main" val="3079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81" y="413059"/>
            <a:ext cx="10515600" cy="1061245"/>
          </a:xfrm>
        </p:spPr>
        <p:txBody>
          <a:bodyPr/>
          <a:lstStyle/>
          <a:p>
            <a:r>
              <a:rPr lang="en-US" dirty="0"/>
              <a:t>NCDOT ProjectWise</a:t>
            </a:r>
            <a:br>
              <a:rPr lang="en-US" dirty="0"/>
            </a:br>
            <a:endParaRPr lang="en-US" sz="16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42</a:t>
            </a:fld>
            <a:endParaRPr lang="en-US"/>
          </a:p>
        </p:txBody>
      </p:sp>
      <p:pic>
        <p:nvPicPr>
          <p:cNvPr id="5" name="Picture 4"/>
          <p:cNvPicPr>
            <a:picLocks noChangeAspect="1"/>
          </p:cNvPicPr>
          <p:nvPr/>
        </p:nvPicPr>
        <p:blipFill>
          <a:blip r:embed="rId2"/>
          <a:stretch>
            <a:fillRect/>
          </a:stretch>
        </p:blipFill>
        <p:spPr>
          <a:xfrm>
            <a:off x="233409" y="469900"/>
            <a:ext cx="752381" cy="790476"/>
          </a:xfrm>
          <a:prstGeom prst="rect">
            <a:avLst/>
          </a:prstGeom>
        </p:spPr>
      </p:pic>
      <p:sp>
        <p:nvSpPr>
          <p:cNvPr id="3" name="Rectangle 2"/>
          <p:cNvSpPr/>
          <p:nvPr/>
        </p:nvSpPr>
        <p:spPr>
          <a:xfrm>
            <a:off x="4448180" y="2967335"/>
            <a:ext cx="329564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136248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87" y="337023"/>
            <a:ext cx="10515600" cy="1061245"/>
          </a:xfrm>
        </p:spPr>
        <p:txBody>
          <a:bodyPr/>
          <a:lstStyle/>
          <a:p>
            <a:r>
              <a:rPr lang="en-US" dirty="0"/>
              <a:t>ProjectWise</a:t>
            </a:r>
            <a:br>
              <a:rPr lang="en-US" dirty="0"/>
            </a:br>
            <a:r>
              <a:rPr lang="en-US" sz="1600" dirty="0"/>
              <a:t>Project Store and SharePoint</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sp>
        <p:nvSpPr>
          <p:cNvPr id="5" name="Can 4"/>
          <p:cNvSpPr/>
          <p:nvPr/>
        </p:nvSpPr>
        <p:spPr>
          <a:xfrm>
            <a:off x="3613699" y="2596855"/>
            <a:ext cx="1496291" cy="116150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NCDOT</a:t>
            </a:r>
          </a:p>
          <a:p>
            <a:pPr algn="ctr"/>
            <a:r>
              <a:rPr lang="en-US" dirty="0"/>
              <a:t>(</a:t>
            </a:r>
            <a:r>
              <a:rPr lang="en-US" dirty="0" err="1"/>
              <a:t>ProjectStore</a:t>
            </a:r>
            <a:r>
              <a:rPr lang="en-US" dirty="0"/>
              <a:t>)</a:t>
            </a:r>
          </a:p>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535" y="4999562"/>
            <a:ext cx="720436" cy="90054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335" y="5221259"/>
            <a:ext cx="720436" cy="90054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9553" y="5442957"/>
            <a:ext cx="720436" cy="900545"/>
          </a:xfrm>
          <a:prstGeom prst="rect">
            <a:avLst/>
          </a:prstGeom>
        </p:spPr>
      </p:pic>
      <p:sp>
        <p:nvSpPr>
          <p:cNvPr id="9" name="TextBox 8"/>
          <p:cNvSpPr txBox="1"/>
          <p:nvPr/>
        </p:nvSpPr>
        <p:spPr>
          <a:xfrm>
            <a:off x="3139338" y="4546903"/>
            <a:ext cx="1005404" cy="369332"/>
          </a:xfrm>
          <a:prstGeom prst="rect">
            <a:avLst/>
          </a:prstGeom>
          <a:noFill/>
        </p:spPr>
        <p:txBody>
          <a:bodyPr wrap="none" rtlCol="0">
            <a:spAutoFit/>
          </a:bodyPr>
          <a:lstStyle/>
          <a:p>
            <a:pPr algn="r"/>
            <a:r>
              <a:rPr lang="en-US" dirty="0">
                <a:solidFill>
                  <a:srgbClr val="1F497D"/>
                </a:solidFill>
                <a:latin typeface="Arial"/>
                <a:cs typeface="Arial"/>
              </a:rPr>
              <a:t>NCDOT</a:t>
            </a:r>
          </a:p>
        </p:txBody>
      </p:sp>
      <p:cxnSp>
        <p:nvCxnSpPr>
          <p:cNvPr id="11" name="Straight Arrow Connector 10"/>
          <p:cNvCxnSpPr/>
          <p:nvPr/>
        </p:nvCxnSpPr>
        <p:spPr>
          <a:xfrm flipV="1">
            <a:off x="4191054" y="3805534"/>
            <a:ext cx="1557261" cy="1632923"/>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517" y="5035338"/>
            <a:ext cx="720436" cy="90054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205" y="5030706"/>
            <a:ext cx="835891" cy="81550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336" y="5356288"/>
            <a:ext cx="835891" cy="81550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539" y="5714052"/>
            <a:ext cx="835891" cy="815503"/>
          </a:xfrm>
          <a:prstGeom prst="rect">
            <a:avLst/>
          </a:prstGeom>
        </p:spPr>
      </p:pic>
      <p:sp>
        <p:nvSpPr>
          <p:cNvPr id="20" name="TextBox 19"/>
          <p:cNvSpPr txBox="1"/>
          <p:nvPr/>
        </p:nvSpPr>
        <p:spPr>
          <a:xfrm>
            <a:off x="8355585" y="4992740"/>
            <a:ext cx="1967206" cy="369332"/>
          </a:xfrm>
          <a:prstGeom prst="rect">
            <a:avLst/>
          </a:prstGeom>
          <a:noFill/>
        </p:spPr>
        <p:txBody>
          <a:bodyPr wrap="none" rtlCol="0">
            <a:spAutoFit/>
          </a:bodyPr>
          <a:lstStyle/>
          <a:p>
            <a:pPr algn="r"/>
            <a:r>
              <a:rPr lang="en-US" dirty="0">
                <a:solidFill>
                  <a:srgbClr val="1F497D"/>
                </a:solidFill>
                <a:latin typeface="Arial"/>
                <a:cs typeface="Arial"/>
              </a:rPr>
              <a:t>External Partners</a:t>
            </a:r>
          </a:p>
        </p:txBody>
      </p:sp>
      <p:sp>
        <p:nvSpPr>
          <p:cNvPr id="24" name="Can 23"/>
          <p:cNvSpPr/>
          <p:nvPr/>
        </p:nvSpPr>
        <p:spPr>
          <a:xfrm>
            <a:off x="5179915" y="2587476"/>
            <a:ext cx="1424967" cy="1161501"/>
          </a:xfrm>
          <a:prstGeom prst="can">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NCDOT</a:t>
            </a:r>
          </a:p>
          <a:p>
            <a:pPr algn="ctr"/>
            <a:r>
              <a:rPr lang="en-US" dirty="0"/>
              <a:t>SharePoint</a:t>
            </a:r>
          </a:p>
          <a:p>
            <a:pPr algn="ctr"/>
            <a:r>
              <a:rPr lang="en-US" dirty="0"/>
              <a:t>(Non CADD)</a:t>
            </a:r>
          </a:p>
        </p:txBody>
      </p:sp>
      <p:cxnSp>
        <p:nvCxnSpPr>
          <p:cNvPr id="28" name="Straight Arrow Connector 27"/>
          <p:cNvCxnSpPr>
            <a:stCxn id="8" idx="0"/>
          </p:cNvCxnSpPr>
          <p:nvPr/>
        </p:nvCxnSpPr>
        <p:spPr>
          <a:xfrm flipV="1">
            <a:off x="4069771" y="3805535"/>
            <a:ext cx="292073" cy="1637422"/>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81530" y="3856688"/>
            <a:ext cx="1050987" cy="1142874"/>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99194" y="3413290"/>
            <a:ext cx="3708066" cy="923330"/>
          </a:xfrm>
          <a:prstGeom prst="rect">
            <a:avLst/>
          </a:prstGeom>
          <a:noFill/>
        </p:spPr>
        <p:txBody>
          <a:bodyPr wrap="none" rtlCol="0">
            <a:spAutoFit/>
          </a:bodyPr>
          <a:lstStyle/>
          <a:p>
            <a:r>
              <a:rPr lang="en-US" dirty="0">
                <a:solidFill>
                  <a:srgbClr val="1F497D"/>
                </a:solidFill>
                <a:latin typeface="Arial"/>
                <a:cs typeface="Arial"/>
              </a:rPr>
              <a:t>SharePoint Benefits</a:t>
            </a:r>
          </a:p>
          <a:p>
            <a:r>
              <a:rPr lang="en-US" sz="1200" dirty="0">
                <a:solidFill>
                  <a:srgbClr val="1F497D"/>
                </a:solidFill>
                <a:latin typeface="Arial"/>
                <a:cs typeface="Arial"/>
              </a:rPr>
              <a:t>External partners have controlled access to projects</a:t>
            </a:r>
          </a:p>
          <a:p>
            <a:r>
              <a:rPr lang="en-US" sz="1200" dirty="0">
                <a:solidFill>
                  <a:srgbClr val="1F497D"/>
                </a:solidFill>
                <a:latin typeface="Arial"/>
                <a:cs typeface="Arial"/>
              </a:rPr>
              <a:t>Document management system (for non CADD)</a:t>
            </a:r>
          </a:p>
          <a:p>
            <a:r>
              <a:rPr lang="en-US" sz="1200" dirty="0">
                <a:solidFill>
                  <a:srgbClr val="1F497D"/>
                </a:solidFill>
                <a:latin typeface="Arial"/>
                <a:cs typeface="Arial"/>
              </a:rPr>
              <a:t>No cumbersome FTS/email for file delivery</a:t>
            </a:r>
          </a:p>
        </p:txBody>
      </p:sp>
      <p:sp>
        <p:nvSpPr>
          <p:cNvPr id="31" name="Can 9"/>
          <p:cNvSpPr/>
          <p:nvPr/>
        </p:nvSpPr>
        <p:spPr>
          <a:xfrm>
            <a:off x="6674806" y="2587475"/>
            <a:ext cx="1496291" cy="1161501"/>
          </a:xfrm>
          <a:prstGeom prst="can">
            <a:avLst/>
          </a:prstGeom>
          <a:solidFill>
            <a:schemeClr val="bg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ProjectWise</a:t>
            </a:r>
          </a:p>
          <a:p>
            <a:pPr algn="ctr"/>
            <a:r>
              <a:rPr lang="en-US" dirty="0"/>
              <a:t>(CADD)</a:t>
            </a:r>
          </a:p>
        </p:txBody>
      </p:sp>
      <p:sp>
        <p:nvSpPr>
          <p:cNvPr id="32" name="Thought Bubble: Cloud 31"/>
          <p:cNvSpPr/>
          <p:nvPr/>
        </p:nvSpPr>
        <p:spPr>
          <a:xfrm>
            <a:off x="6425067" y="1756032"/>
            <a:ext cx="1974127" cy="806521"/>
          </a:xfrm>
          <a:prstGeom prst="cloudCallout">
            <a:avLst>
              <a:gd name="adj1" fmla="val 46130"/>
              <a:gd name="adj2" fmla="val -14130"/>
            </a:avLst>
          </a:prstGeom>
          <a:gradFill>
            <a:gsLst>
              <a:gs pos="0">
                <a:schemeClr val="accent1">
                  <a:tint val="100000"/>
                  <a:shade val="100000"/>
                  <a:satMod val="130000"/>
                  <a:alpha val="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a:off x="7396378" y="3805534"/>
            <a:ext cx="69143" cy="1194028"/>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305372" y="3796155"/>
            <a:ext cx="2738247" cy="1747258"/>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99194" y="2069609"/>
            <a:ext cx="3708066" cy="1107996"/>
          </a:xfrm>
          <a:prstGeom prst="rect">
            <a:avLst/>
          </a:prstGeom>
          <a:noFill/>
        </p:spPr>
        <p:txBody>
          <a:bodyPr wrap="none" rtlCol="0">
            <a:spAutoFit/>
          </a:bodyPr>
          <a:lstStyle/>
          <a:p>
            <a:r>
              <a:rPr lang="en-US" dirty="0">
                <a:solidFill>
                  <a:srgbClr val="1F497D"/>
                </a:solidFill>
                <a:latin typeface="Arial"/>
                <a:cs typeface="Arial"/>
              </a:rPr>
              <a:t>ProjectWise Benefits</a:t>
            </a:r>
          </a:p>
          <a:p>
            <a:r>
              <a:rPr lang="en-US" sz="1200" dirty="0">
                <a:solidFill>
                  <a:srgbClr val="1F497D"/>
                </a:solidFill>
                <a:latin typeface="Arial"/>
                <a:cs typeface="Arial"/>
              </a:rPr>
              <a:t>External partners have controlled access to projects</a:t>
            </a:r>
          </a:p>
          <a:p>
            <a:r>
              <a:rPr lang="en-US" sz="1200" dirty="0">
                <a:solidFill>
                  <a:srgbClr val="1F497D"/>
                </a:solidFill>
                <a:latin typeface="Arial"/>
                <a:cs typeface="Arial"/>
              </a:rPr>
              <a:t>True Document Management System for CADD</a:t>
            </a:r>
          </a:p>
          <a:p>
            <a:r>
              <a:rPr lang="en-US" sz="1200" dirty="0">
                <a:solidFill>
                  <a:srgbClr val="1F497D"/>
                </a:solidFill>
                <a:latin typeface="Arial"/>
                <a:cs typeface="Arial"/>
              </a:rPr>
              <a:t>Collaborations Area</a:t>
            </a:r>
          </a:p>
          <a:p>
            <a:r>
              <a:rPr lang="en-US" sz="1200" dirty="0">
                <a:solidFill>
                  <a:srgbClr val="1F497D"/>
                </a:solidFill>
                <a:latin typeface="Arial"/>
                <a:cs typeface="Arial"/>
              </a:rPr>
              <a:t>Search and Report</a:t>
            </a:r>
          </a:p>
        </p:txBody>
      </p:sp>
      <p:pic>
        <p:nvPicPr>
          <p:cNvPr id="25" name="Picture 24"/>
          <p:cNvPicPr>
            <a:picLocks noChangeAspect="1"/>
          </p:cNvPicPr>
          <p:nvPr/>
        </p:nvPicPr>
        <p:blipFill>
          <a:blip r:embed="rId4"/>
          <a:stretch>
            <a:fillRect/>
          </a:stretch>
        </p:blipFill>
        <p:spPr>
          <a:xfrm>
            <a:off x="233409" y="469900"/>
            <a:ext cx="752381" cy="790476"/>
          </a:xfrm>
          <a:prstGeom prst="rect">
            <a:avLst/>
          </a:prstGeom>
        </p:spPr>
      </p:pic>
    </p:spTree>
    <p:extLst>
      <p:ext uri="{BB962C8B-B14F-4D97-AF65-F5344CB8AC3E}">
        <p14:creationId xmlns:p14="http://schemas.microsoft.com/office/powerpoint/2010/main" val="23334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0" nodeType="clickEffect">
                                  <p:stCondLst>
                                    <p:cond delay="2000"/>
                                  </p:stCondLst>
                                  <p:childTnLst>
                                    <p:anim calcmode="lin" valueType="num">
                                      <p:cBhvr>
                                        <p:cTn id="12" dur="5000"/>
                                        <p:tgtEl>
                                          <p:spTgt spid="5"/>
                                        </p:tgtEl>
                                        <p:attrNameLst>
                                          <p:attrName>ppt_w</p:attrName>
                                        </p:attrNameLst>
                                      </p:cBhvr>
                                      <p:tavLst>
                                        <p:tav tm="0">
                                          <p:val>
                                            <p:strVal val="ppt_w"/>
                                          </p:val>
                                        </p:tav>
                                        <p:tav tm="100000">
                                          <p:val>
                                            <p:strVal val="ppt_w*0.70"/>
                                          </p:val>
                                        </p:tav>
                                      </p:tavLst>
                                    </p:anim>
                                    <p:anim calcmode="lin" valueType="num">
                                      <p:cBhvr>
                                        <p:cTn id="13" dur="5000"/>
                                        <p:tgtEl>
                                          <p:spTgt spid="5"/>
                                        </p:tgtEl>
                                        <p:attrNameLst>
                                          <p:attrName>ppt_h</p:attrName>
                                        </p:attrNameLst>
                                      </p:cBhvr>
                                      <p:tavLst>
                                        <p:tav tm="0">
                                          <p:val>
                                            <p:strVal val="ppt_h"/>
                                          </p:val>
                                        </p:tav>
                                        <p:tav tm="100000">
                                          <p:val>
                                            <p:strVal val="ppt_h"/>
                                          </p:val>
                                        </p:tav>
                                      </p:tavLst>
                                    </p:anim>
                                    <p:animEffect transition="out" filter="fade">
                                      <p:cBhvr>
                                        <p:cTn id="14" dur="5000"/>
                                        <p:tgtEl>
                                          <p:spTgt spid="5"/>
                                        </p:tgtEl>
                                      </p:cBhvr>
                                    </p:animEffect>
                                    <p:set>
                                      <p:cBhvr>
                                        <p:cTn id="15" dur="1" fill="hold">
                                          <p:stCondLst>
                                            <p:cond delay="4999"/>
                                          </p:stCondLst>
                                        </p:cTn>
                                        <p:tgtEl>
                                          <p:spTgt spid="5"/>
                                        </p:tgtEl>
                                        <p:attrNameLst>
                                          <p:attrName>style.visibility</p:attrName>
                                        </p:attrNameLst>
                                      </p:cBhvr>
                                      <p:to>
                                        <p:strVal val="hidden"/>
                                      </p:to>
                                    </p:set>
                                  </p:childTnLst>
                                </p:cTn>
                              </p:par>
                              <p:par>
                                <p:cTn id="16" presetID="55" presetClass="exit" presetSubtype="0" fill="hold" nodeType="withEffect">
                                  <p:stCondLst>
                                    <p:cond delay="2000"/>
                                  </p:stCondLst>
                                  <p:childTnLst>
                                    <p:anim calcmode="lin" valueType="num">
                                      <p:cBhvr>
                                        <p:cTn id="17" dur="5000"/>
                                        <p:tgtEl>
                                          <p:spTgt spid="28"/>
                                        </p:tgtEl>
                                        <p:attrNameLst>
                                          <p:attrName>ppt_w</p:attrName>
                                        </p:attrNameLst>
                                      </p:cBhvr>
                                      <p:tavLst>
                                        <p:tav tm="0">
                                          <p:val>
                                            <p:strVal val="ppt_w"/>
                                          </p:val>
                                        </p:tav>
                                        <p:tav tm="100000">
                                          <p:val>
                                            <p:strVal val="ppt_w*0.70"/>
                                          </p:val>
                                        </p:tav>
                                      </p:tavLst>
                                    </p:anim>
                                    <p:anim calcmode="lin" valueType="num">
                                      <p:cBhvr>
                                        <p:cTn id="18" dur="5000"/>
                                        <p:tgtEl>
                                          <p:spTgt spid="28"/>
                                        </p:tgtEl>
                                        <p:attrNameLst>
                                          <p:attrName>ppt_h</p:attrName>
                                        </p:attrNameLst>
                                      </p:cBhvr>
                                      <p:tavLst>
                                        <p:tav tm="0">
                                          <p:val>
                                            <p:strVal val="ppt_h"/>
                                          </p:val>
                                        </p:tav>
                                        <p:tav tm="100000">
                                          <p:val>
                                            <p:strVal val="ppt_h"/>
                                          </p:val>
                                        </p:tav>
                                      </p:tavLst>
                                    </p:anim>
                                    <p:animEffect transition="out" filter="fade">
                                      <p:cBhvr>
                                        <p:cTn id="19" dur="5000"/>
                                        <p:tgtEl>
                                          <p:spTgt spid="28"/>
                                        </p:tgtEl>
                                      </p:cBhvr>
                                    </p:animEffect>
                                    <p:set>
                                      <p:cBhvr>
                                        <p:cTn id="20" dur="1" fill="hold">
                                          <p:stCondLst>
                                            <p:cond delay="4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5222561" y="2491525"/>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CADD Workspace Standards</a:t>
            </a:r>
          </a:p>
        </p:txBody>
      </p:sp>
      <p:sp>
        <p:nvSpPr>
          <p:cNvPr id="26" name="Rectangle: Rounded Corners 25"/>
          <p:cNvSpPr/>
          <p:nvPr/>
        </p:nvSpPr>
        <p:spPr>
          <a:xfrm>
            <a:off x="5222561" y="2434721"/>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DGN file</a:t>
            </a:r>
          </a:p>
          <a:p>
            <a:pPr algn="ctr"/>
            <a:r>
              <a:rPr lang="en-US" sz="1400" dirty="0">
                <a:solidFill>
                  <a:schemeClr val="tx1"/>
                </a:solidFill>
              </a:rPr>
              <a:t>(checked-out)</a:t>
            </a:r>
          </a:p>
        </p:txBody>
      </p:sp>
      <p:sp>
        <p:nvSpPr>
          <p:cNvPr id="27" name="Rectangle: Rounded Corners 26"/>
          <p:cNvSpPr/>
          <p:nvPr/>
        </p:nvSpPr>
        <p:spPr>
          <a:xfrm>
            <a:off x="5222561" y="2377917"/>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Reference Files</a:t>
            </a:r>
          </a:p>
          <a:p>
            <a:pPr algn="ctr"/>
            <a:r>
              <a:rPr lang="en-US" sz="1400" dirty="0">
                <a:solidFill>
                  <a:schemeClr val="tx1"/>
                </a:solidFill>
              </a:rPr>
              <a:t>(read only)</a:t>
            </a:r>
          </a:p>
        </p:txBody>
      </p:sp>
      <p:sp>
        <p:nvSpPr>
          <p:cNvPr id="32" name="Thought Bubble: Cloud 31"/>
          <p:cNvSpPr/>
          <p:nvPr/>
        </p:nvSpPr>
        <p:spPr>
          <a:xfrm>
            <a:off x="5760971" y="1398268"/>
            <a:ext cx="2999084" cy="2137007"/>
          </a:xfrm>
          <a:prstGeom prst="cloudCallout">
            <a:avLst>
              <a:gd name="adj1" fmla="val 46130"/>
              <a:gd name="adj2" fmla="val -14130"/>
            </a:avLst>
          </a:prstGeom>
          <a:gradFill>
            <a:gsLst>
              <a:gs pos="0">
                <a:schemeClr val="accent1">
                  <a:tint val="100000"/>
                  <a:shade val="100000"/>
                  <a:satMod val="130000"/>
                  <a:alpha val="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3487" y="337023"/>
            <a:ext cx="10515600" cy="1061245"/>
          </a:xfrm>
        </p:spPr>
        <p:txBody>
          <a:bodyPr/>
          <a:lstStyle/>
          <a:p>
            <a:r>
              <a:rPr lang="en-US" dirty="0"/>
              <a:t>How does it work?</a:t>
            </a:r>
            <a:endParaRPr lang="en-US" sz="16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0" y="3977407"/>
            <a:ext cx="1877322" cy="2346653"/>
          </a:xfrm>
          <a:prstGeom prst="rect">
            <a:avLst/>
          </a:prstGeom>
        </p:spPr>
      </p:pic>
      <p:sp>
        <p:nvSpPr>
          <p:cNvPr id="31" name="Can 9"/>
          <p:cNvSpPr/>
          <p:nvPr/>
        </p:nvSpPr>
        <p:spPr>
          <a:xfrm>
            <a:off x="6507008" y="1756208"/>
            <a:ext cx="1496291" cy="1161501"/>
          </a:xfrm>
          <a:prstGeom prst="can">
            <a:avLst/>
          </a:prstGeom>
          <a:solidFill>
            <a:schemeClr val="bg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NCDOT ProjectWise</a:t>
            </a:r>
          </a:p>
          <a:p>
            <a:pPr algn="ctr"/>
            <a:endParaRPr lang="en-US" dirty="0"/>
          </a:p>
        </p:txBody>
      </p:sp>
      <p:cxnSp>
        <p:nvCxnSpPr>
          <p:cNvPr id="34" name="Straight Arrow Connector 33"/>
          <p:cNvCxnSpPr/>
          <p:nvPr/>
        </p:nvCxnSpPr>
        <p:spPr>
          <a:xfrm flipH="1">
            <a:off x="5353381" y="2783379"/>
            <a:ext cx="1767952" cy="1769663"/>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50369" y="2412929"/>
            <a:ext cx="2221570" cy="1754326"/>
          </a:xfrm>
          <a:prstGeom prst="rect">
            <a:avLst/>
          </a:prstGeom>
          <a:noFill/>
        </p:spPr>
        <p:txBody>
          <a:bodyPr wrap="none" rtlCol="0">
            <a:spAutoFit/>
          </a:bodyPr>
          <a:lstStyle/>
          <a:p>
            <a:r>
              <a:rPr lang="en-US" sz="1600" dirty="0">
                <a:solidFill>
                  <a:srgbClr val="1F497D"/>
                </a:solidFill>
                <a:latin typeface="Arial"/>
                <a:cs typeface="Arial"/>
              </a:rPr>
              <a:t>Access to Cloud</a:t>
            </a:r>
          </a:p>
          <a:p>
            <a:endParaRPr lang="en-US" sz="1600" dirty="0">
              <a:solidFill>
                <a:srgbClr val="1F497D"/>
              </a:solidFill>
              <a:latin typeface="Arial"/>
              <a:cs typeface="Arial"/>
            </a:endParaRPr>
          </a:p>
          <a:p>
            <a:r>
              <a:rPr lang="en-US" sz="1600" dirty="0">
                <a:solidFill>
                  <a:srgbClr val="1F497D"/>
                </a:solidFill>
                <a:latin typeface="Arial"/>
                <a:cs typeface="Arial"/>
              </a:rPr>
              <a:t>Managed Workspaces</a:t>
            </a:r>
          </a:p>
          <a:p>
            <a:endParaRPr lang="en-US" sz="1600" dirty="0">
              <a:solidFill>
                <a:srgbClr val="1F497D"/>
              </a:solidFill>
              <a:latin typeface="Arial"/>
              <a:cs typeface="Arial"/>
            </a:endParaRPr>
          </a:p>
          <a:p>
            <a:r>
              <a:rPr lang="en-US" sz="1600" dirty="0">
                <a:solidFill>
                  <a:srgbClr val="1F497D"/>
                </a:solidFill>
                <a:latin typeface="Arial"/>
                <a:cs typeface="Arial"/>
              </a:rPr>
              <a:t>Speed</a:t>
            </a:r>
          </a:p>
          <a:p>
            <a:endParaRPr lang="en-US" sz="1600" dirty="0">
              <a:solidFill>
                <a:srgbClr val="1F497D"/>
              </a:solidFill>
              <a:latin typeface="Arial"/>
              <a:cs typeface="Arial"/>
            </a:endParaRPr>
          </a:p>
          <a:p>
            <a:endParaRPr lang="en-US" sz="1200" dirty="0">
              <a:solidFill>
                <a:srgbClr val="1F497D"/>
              </a:solidFill>
              <a:latin typeface="Arial"/>
              <a:cs typeface="Arial"/>
            </a:endParaRPr>
          </a:p>
        </p:txBody>
      </p:sp>
      <p:pic>
        <p:nvPicPr>
          <p:cNvPr id="39" name="Picture 38"/>
          <p:cNvPicPr>
            <a:picLocks noChangeAspect="1"/>
          </p:cNvPicPr>
          <p:nvPr/>
        </p:nvPicPr>
        <p:blipFill>
          <a:blip r:embed="rId3"/>
          <a:stretch>
            <a:fillRect/>
          </a:stretch>
        </p:blipFill>
        <p:spPr>
          <a:xfrm>
            <a:off x="233409" y="469900"/>
            <a:ext cx="752381" cy="790476"/>
          </a:xfrm>
          <a:prstGeom prst="rect">
            <a:avLst/>
          </a:prstGeom>
        </p:spPr>
      </p:pic>
    </p:spTree>
    <p:extLst>
      <p:ext uri="{BB962C8B-B14F-4D97-AF65-F5344CB8AC3E}">
        <p14:creationId xmlns:p14="http://schemas.microsoft.com/office/powerpoint/2010/main" val="1135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6393 0.01759 L 0.00768 0.30926 " pathEditMode="relative" rAng="0" ptsTypes="AA">
                                      <p:cBhvr>
                                        <p:cTn id="6" dur="2000" fill="hold"/>
                                        <p:tgtEl>
                                          <p:spTgt spid="10"/>
                                        </p:tgtEl>
                                        <p:attrNameLst>
                                          <p:attrName>ppt_x</p:attrName>
                                          <p:attrName>ppt_y</p:attrName>
                                        </p:attrNameLst>
                                      </p:cBhvr>
                                      <p:rCtr x="-2812" y="145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6393 0.01759 L 0.00768 0.30926 " pathEditMode="relative" rAng="0" ptsTypes="AA">
                                      <p:cBhvr>
                                        <p:cTn id="10" dur="2000" fill="hold"/>
                                        <p:tgtEl>
                                          <p:spTgt spid="26"/>
                                        </p:tgtEl>
                                        <p:attrNameLst>
                                          <p:attrName>ppt_x</p:attrName>
                                          <p:attrName>ppt_y</p:attrName>
                                        </p:attrNameLst>
                                      </p:cBhvr>
                                      <p:rCtr x="-2812" y="145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6393 0.01759 L 0.00768 0.30925 " pathEditMode="relative" rAng="0" ptsTypes="AA">
                                      <p:cBhvr>
                                        <p:cTn id="14" dur="2000" fill="hold"/>
                                        <p:tgtEl>
                                          <p:spTgt spid="27"/>
                                        </p:tgtEl>
                                        <p:attrNameLst>
                                          <p:attrName>ppt_x</p:attrName>
                                          <p:attrName>ppt_y</p:attrName>
                                        </p:attrNameLst>
                                      </p:cBhvr>
                                      <p:rCtr x="-2812" y="14583"/>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1+#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7"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hought Bubble: Cloud 31"/>
          <p:cNvSpPr/>
          <p:nvPr/>
        </p:nvSpPr>
        <p:spPr>
          <a:xfrm>
            <a:off x="5797186" y="1398268"/>
            <a:ext cx="2999084" cy="2137007"/>
          </a:xfrm>
          <a:prstGeom prst="cloudCallout">
            <a:avLst>
              <a:gd name="adj1" fmla="val 46130"/>
              <a:gd name="adj2" fmla="val -14130"/>
            </a:avLst>
          </a:prstGeom>
          <a:gradFill>
            <a:gsLst>
              <a:gs pos="0">
                <a:schemeClr val="accent1">
                  <a:tint val="100000"/>
                  <a:shade val="100000"/>
                  <a:satMod val="130000"/>
                  <a:alpha val="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Can 9"/>
          <p:cNvSpPr/>
          <p:nvPr/>
        </p:nvSpPr>
        <p:spPr>
          <a:xfrm>
            <a:off x="6543223" y="1756208"/>
            <a:ext cx="1496291" cy="1161501"/>
          </a:xfrm>
          <a:prstGeom prst="can">
            <a:avLst/>
          </a:prstGeom>
          <a:solidFill>
            <a:schemeClr val="bg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NCDOT ProjectWise</a:t>
            </a:r>
          </a:p>
          <a:p>
            <a:pPr algn="ctr"/>
            <a:endParaRPr lang="en-US" dirty="0"/>
          </a:p>
        </p:txBody>
      </p:sp>
      <p:sp>
        <p:nvSpPr>
          <p:cNvPr id="10" name="Rectangle: Rounded Corners 9"/>
          <p:cNvSpPr/>
          <p:nvPr/>
        </p:nvSpPr>
        <p:spPr>
          <a:xfrm>
            <a:off x="5017267" y="4676054"/>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CADD Workspace Standards</a:t>
            </a:r>
          </a:p>
        </p:txBody>
      </p:sp>
      <p:sp>
        <p:nvSpPr>
          <p:cNvPr id="26" name="Rectangle: Rounded Corners 25"/>
          <p:cNvSpPr/>
          <p:nvPr/>
        </p:nvSpPr>
        <p:spPr>
          <a:xfrm>
            <a:off x="5017267" y="4619250"/>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DGN file</a:t>
            </a:r>
          </a:p>
          <a:p>
            <a:pPr algn="ctr"/>
            <a:r>
              <a:rPr lang="en-US" sz="1400" dirty="0">
                <a:solidFill>
                  <a:schemeClr val="tx1"/>
                </a:solidFill>
              </a:rPr>
              <a:t>(checked-in)</a:t>
            </a:r>
          </a:p>
        </p:txBody>
      </p:sp>
      <p:sp>
        <p:nvSpPr>
          <p:cNvPr id="2" name="Title 1"/>
          <p:cNvSpPr>
            <a:spLocks noGrp="1"/>
          </p:cNvSpPr>
          <p:nvPr>
            <p:ph type="title"/>
          </p:nvPr>
        </p:nvSpPr>
        <p:spPr>
          <a:xfrm>
            <a:off x="833487" y="337023"/>
            <a:ext cx="10515600" cy="1061245"/>
          </a:xfrm>
        </p:spPr>
        <p:txBody>
          <a:bodyPr/>
          <a:lstStyle/>
          <a:p>
            <a:r>
              <a:rPr lang="en-US" dirty="0"/>
              <a:t>How does it work?</a:t>
            </a:r>
            <a:endParaRPr lang="en-US" sz="16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215" y="3977407"/>
            <a:ext cx="1877322" cy="2346653"/>
          </a:xfrm>
          <a:prstGeom prst="rect">
            <a:avLst/>
          </a:prstGeom>
        </p:spPr>
      </p:pic>
      <p:cxnSp>
        <p:nvCxnSpPr>
          <p:cNvPr id="34" name="Straight Arrow Connector 33"/>
          <p:cNvCxnSpPr/>
          <p:nvPr/>
        </p:nvCxnSpPr>
        <p:spPr>
          <a:xfrm flipH="1">
            <a:off x="5389596" y="2783379"/>
            <a:ext cx="1767952" cy="1769663"/>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5017267" y="4562446"/>
            <a:ext cx="1559837" cy="612251"/>
          </a:xfrm>
          <a:prstGeom prst="roundRect">
            <a:avLst/>
          </a:prstGeom>
        </p:spPr>
        <p:style>
          <a:lnRef idx="1">
            <a:schemeClr val="accent1"/>
          </a:lnRef>
          <a:fillRef idx="1003">
            <a:schemeClr val="lt2"/>
          </a:fillRef>
          <a:effectRef idx="2">
            <a:schemeClr val="accent1"/>
          </a:effectRef>
          <a:fontRef idx="minor">
            <a:schemeClr val="lt1"/>
          </a:fontRef>
        </p:style>
        <p:txBody>
          <a:bodyPr rtlCol="0" anchor="ctr"/>
          <a:lstStyle/>
          <a:p>
            <a:pPr algn="ctr"/>
            <a:r>
              <a:rPr lang="en-US" sz="1400" dirty="0">
                <a:solidFill>
                  <a:schemeClr val="tx1"/>
                </a:solidFill>
              </a:rPr>
              <a:t>Reference Files</a:t>
            </a:r>
          </a:p>
          <a:p>
            <a:pPr algn="ctr"/>
            <a:r>
              <a:rPr lang="en-US" sz="1400" dirty="0">
                <a:solidFill>
                  <a:schemeClr val="tx1"/>
                </a:solidFill>
              </a:rPr>
              <a:t>(read only)</a:t>
            </a:r>
          </a:p>
        </p:txBody>
      </p:sp>
      <p:sp>
        <p:nvSpPr>
          <p:cNvPr id="12" name="TextBox 11"/>
          <p:cNvSpPr txBox="1"/>
          <p:nvPr/>
        </p:nvSpPr>
        <p:spPr>
          <a:xfrm>
            <a:off x="8039513" y="3668210"/>
            <a:ext cx="3100263" cy="2000548"/>
          </a:xfrm>
          <a:prstGeom prst="rect">
            <a:avLst/>
          </a:prstGeom>
          <a:noFill/>
        </p:spPr>
        <p:txBody>
          <a:bodyPr wrap="square" rtlCol="0">
            <a:spAutoFit/>
          </a:bodyPr>
          <a:lstStyle/>
          <a:p>
            <a:r>
              <a:rPr lang="en-US" sz="1600" dirty="0">
                <a:solidFill>
                  <a:srgbClr val="1F497D"/>
                </a:solidFill>
                <a:latin typeface="Arial"/>
                <a:cs typeface="Arial"/>
              </a:rPr>
              <a:t>User can check back in file or update server copy</a:t>
            </a:r>
          </a:p>
          <a:p>
            <a:endParaRPr lang="en-US" sz="1600" dirty="0">
              <a:solidFill>
                <a:srgbClr val="1F497D"/>
              </a:solidFill>
              <a:latin typeface="Arial"/>
              <a:cs typeface="Arial"/>
            </a:endParaRPr>
          </a:p>
          <a:p>
            <a:r>
              <a:rPr lang="en-US" sz="1600" dirty="0">
                <a:solidFill>
                  <a:srgbClr val="1F497D"/>
                </a:solidFill>
                <a:latin typeface="Arial"/>
                <a:cs typeface="Arial"/>
              </a:rPr>
              <a:t>If user leaves town without checking in file, and Admin has to force a check in .. Reverts back to status </a:t>
            </a:r>
          </a:p>
          <a:p>
            <a:endParaRPr lang="en-US" sz="1200" dirty="0">
              <a:solidFill>
                <a:srgbClr val="1F497D"/>
              </a:solidFill>
              <a:latin typeface="Arial"/>
              <a:cs typeface="Arial"/>
            </a:endParaRPr>
          </a:p>
        </p:txBody>
      </p:sp>
      <p:pic>
        <p:nvPicPr>
          <p:cNvPr id="13" name="Picture 12"/>
          <p:cNvPicPr>
            <a:picLocks noChangeAspect="1"/>
          </p:cNvPicPr>
          <p:nvPr/>
        </p:nvPicPr>
        <p:blipFill>
          <a:blip r:embed="rId3"/>
          <a:stretch>
            <a:fillRect/>
          </a:stretch>
        </p:blipFill>
        <p:spPr>
          <a:xfrm>
            <a:off x="233409" y="469900"/>
            <a:ext cx="752381" cy="790476"/>
          </a:xfrm>
          <a:prstGeom prst="rect">
            <a:avLst/>
          </a:prstGeom>
        </p:spPr>
      </p:pic>
    </p:spTree>
    <p:extLst>
      <p:ext uri="{BB962C8B-B14F-4D97-AF65-F5344CB8AC3E}">
        <p14:creationId xmlns:p14="http://schemas.microsoft.com/office/powerpoint/2010/main" val="15817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44444E-6 L 0.16016 -0.322 " pathEditMode="relative" rAng="0" ptsTypes="AA">
                                      <p:cBhvr>
                                        <p:cTn id="6" dur="2000" fill="hold"/>
                                        <p:tgtEl>
                                          <p:spTgt spid="26"/>
                                        </p:tgtEl>
                                        <p:attrNameLst>
                                          <p:attrName>ppt_x</p:attrName>
                                          <p:attrName>ppt_y</p:attrName>
                                        </p:attrNameLst>
                                      </p:cBhvr>
                                      <p:rCtr x="8008" y="-16111"/>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7502" y="1122409"/>
            <a:ext cx="8373778" cy="4996120"/>
          </a:xfrm>
          <a:prstGeom prst="rect">
            <a:avLst/>
          </a:prstGeom>
        </p:spPr>
      </p:pic>
      <p:sp>
        <p:nvSpPr>
          <p:cNvPr id="5" name="Title 1"/>
          <p:cNvSpPr>
            <a:spLocks noGrp="1"/>
          </p:cNvSpPr>
          <p:nvPr>
            <p:ph type="title"/>
          </p:nvPr>
        </p:nvSpPr>
        <p:spPr>
          <a:xfrm>
            <a:off x="833487" y="337023"/>
            <a:ext cx="10515600" cy="1061245"/>
          </a:xfrm>
        </p:spPr>
        <p:txBody>
          <a:bodyPr/>
          <a:lstStyle/>
          <a:p>
            <a:r>
              <a:rPr lang="en-US" dirty="0"/>
              <a:t>ProjectWise Explorer</a:t>
            </a:r>
            <a:endParaRPr lang="en-US" sz="1600" dirty="0"/>
          </a:p>
        </p:txBody>
      </p:sp>
      <p:pic>
        <p:nvPicPr>
          <p:cNvPr id="9" name="Picture 8"/>
          <p:cNvPicPr>
            <a:picLocks noChangeAspect="1"/>
          </p:cNvPicPr>
          <p:nvPr/>
        </p:nvPicPr>
        <p:blipFill>
          <a:blip r:embed="rId3"/>
          <a:stretch>
            <a:fillRect/>
          </a:stretch>
        </p:blipFill>
        <p:spPr>
          <a:xfrm>
            <a:off x="233409" y="469900"/>
            <a:ext cx="752381" cy="790476"/>
          </a:xfrm>
          <a:prstGeom prst="rect">
            <a:avLst/>
          </a:prstGeom>
        </p:spPr>
      </p:pic>
    </p:spTree>
    <p:extLst>
      <p:ext uri="{BB962C8B-B14F-4D97-AF65-F5344CB8AC3E}">
        <p14:creationId xmlns:p14="http://schemas.microsoft.com/office/powerpoint/2010/main" val="279420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6" name="Title 1"/>
          <p:cNvSpPr>
            <a:spLocks noGrp="1"/>
          </p:cNvSpPr>
          <p:nvPr>
            <p:ph type="title"/>
          </p:nvPr>
        </p:nvSpPr>
        <p:spPr>
          <a:xfrm>
            <a:off x="609600" y="469900"/>
            <a:ext cx="10972800" cy="667934"/>
          </a:xfrm>
        </p:spPr>
        <p:txBody>
          <a:bodyPr/>
          <a:lstStyle/>
          <a:p>
            <a:r>
              <a:rPr lang="en-US" sz="2800" i="1" dirty="0">
                <a:solidFill>
                  <a:srgbClr val="288DC2"/>
                </a:solidFill>
                <a:latin typeface="Times New Roman" panose="02020603050405020304" pitchFamily="18" charset="0"/>
                <a:cs typeface="Times New Roman" panose="02020603050405020304" pitchFamily="18" charset="0"/>
              </a:rPr>
              <a:t>New TIP Folder Structure</a:t>
            </a:r>
          </a:p>
        </p:txBody>
      </p:sp>
      <p:pic>
        <p:nvPicPr>
          <p:cNvPr id="7" name="Picture 6"/>
          <p:cNvPicPr>
            <a:picLocks noChangeAspect="1"/>
          </p:cNvPicPr>
          <p:nvPr/>
        </p:nvPicPr>
        <p:blipFill>
          <a:blip r:embed="rId2"/>
          <a:stretch>
            <a:fillRect/>
          </a:stretch>
        </p:blipFill>
        <p:spPr>
          <a:xfrm>
            <a:off x="2421306" y="1624549"/>
            <a:ext cx="2133333" cy="3942857"/>
          </a:xfrm>
          <a:prstGeom prst="rect">
            <a:avLst/>
          </a:prstGeom>
        </p:spPr>
      </p:pic>
      <p:pic>
        <p:nvPicPr>
          <p:cNvPr id="8" name="Picture 7"/>
          <p:cNvPicPr>
            <a:picLocks noChangeAspect="1"/>
          </p:cNvPicPr>
          <p:nvPr/>
        </p:nvPicPr>
        <p:blipFill>
          <a:blip r:embed="rId3"/>
          <a:stretch>
            <a:fillRect/>
          </a:stretch>
        </p:blipFill>
        <p:spPr>
          <a:xfrm>
            <a:off x="5803982" y="3789688"/>
            <a:ext cx="1704762" cy="1190476"/>
          </a:xfrm>
          <a:prstGeom prst="rect">
            <a:avLst/>
          </a:prstGeom>
        </p:spPr>
      </p:pic>
      <p:cxnSp>
        <p:nvCxnSpPr>
          <p:cNvPr id="10" name="Connector: Elbow 9"/>
          <p:cNvCxnSpPr/>
          <p:nvPr/>
        </p:nvCxnSpPr>
        <p:spPr>
          <a:xfrm flipV="1">
            <a:off x="3395207" y="4352653"/>
            <a:ext cx="2408775" cy="98090"/>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5803982" y="5124549"/>
            <a:ext cx="1295238" cy="885714"/>
          </a:xfrm>
          <a:prstGeom prst="rect">
            <a:avLst/>
          </a:prstGeom>
        </p:spPr>
      </p:pic>
      <p:cxnSp>
        <p:nvCxnSpPr>
          <p:cNvPr id="14" name="Connector: Elbow 13"/>
          <p:cNvCxnSpPr>
            <a:endCxn id="11" idx="1"/>
          </p:cNvCxnSpPr>
          <p:nvPr/>
        </p:nvCxnSpPr>
        <p:spPr>
          <a:xfrm>
            <a:off x="3395207" y="4969565"/>
            <a:ext cx="2408775" cy="597841"/>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p:cNvCxnSpPr/>
          <p:nvPr/>
        </p:nvCxnSpPr>
        <p:spPr>
          <a:xfrm flipV="1">
            <a:off x="3487972" y="2401294"/>
            <a:ext cx="2316010" cy="675861"/>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5803982" y="1357882"/>
            <a:ext cx="1857143" cy="2238095"/>
          </a:xfrm>
          <a:prstGeom prst="rect">
            <a:avLst/>
          </a:prstGeom>
        </p:spPr>
      </p:pic>
      <p:pic>
        <p:nvPicPr>
          <p:cNvPr id="19" name="Picture 18"/>
          <p:cNvPicPr>
            <a:picLocks noChangeAspect="1"/>
          </p:cNvPicPr>
          <p:nvPr/>
        </p:nvPicPr>
        <p:blipFill>
          <a:blip r:embed="rId6"/>
          <a:stretch>
            <a:fillRect/>
          </a:stretch>
        </p:blipFill>
        <p:spPr>
          <a:xfrm>
            <a:off x="233409" y="469900"/>
            <a:ext cx="752381" cy="790476"/>
          </a:xfrm>
          <a:prstGeom prst="rect">
            <a:avLst/>
          </a:prstGeom>
        </p:spPr>
      </p:pic>
    </p:spTree>
    <p:extLst>
      <p:ext uri="{BB962C8B-B14F-4D97-AF65-F5344CB8AC3E}">
        <p14:creationId xmlns:p14="http://schemas.microsoft.com/office/powerpoint/2010/main" val="139629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DOT_Official_PowerPoint_Template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204279B0C5848AA59882EACDE0DDE" ma:contentTypeVersion="32" ma:contentTypeDescription="Create a new document." ma:contentTypeScope="" ma:versionID="8903c87a3763f00724b42eca787118f7">
  <xsd:schema xmlns:xsd="http://www.w3.org/2001/XMLSchema" xmlns:xs="http://www.w3.org/2001/XMLSchema" xmlns:p="http://schemas.microsoft.com/office/2006/metadata/properties" xmlns:ns1="http://schemas.microsoft.com/sharepoint/v3" xmlns:ns2="16f00c2e-ac5c-418b-9f13-a0771dbd417d" xmlns:ns3="b7a99c9f-9f2c-4c37-8a59-07560a963150" targetNamespace="http://schemas.microsoft.com/office/2006/metadata/properties" ma:root="true" ma:fieldsID="ca39ae074119b13cf034367c6360f8c0" ns1:_="" ns2:_="" ns3:_="">
    <xsd:import namespace="http://schemas.microsoft.com/sharepoint/v3"/>
    <xsd:import namespace="16f00c2e-ac5c-418b-9f13-a0771dbd417d"/>
    <xsd:import namespace="b7a99c9f-9f2c-4c37-8a59-07560a963150"/>
    <xsd:element name="properties">
      <xsd:complexType>
        <xsd:sequence>
          <xsd:element name="documentManagement">
            <xsd:complexType>
              <xsd:all>
                <xsd:element ref="ns2:_dlc_DocId" minOccurs="0"/>
                <xsd:element ref="ns2:_dlc_DocIdUrl" minOccurs="0"/>
                <xsd:element ref="ns2:_dlc_DocIdPersistId" minOccurs="0"/>
                <xsd:element ref="ns3:Section" minOccurs="0"/>
                <xsd:element ref="ns3:Order0" minOccurs="0"/>
                <xsd:element ref="ns2:SharedWithUsers"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a99c9f-9f2c-4c37-8a59-07560a963150" elementFormDefault="qualified">
    <xsd:import namespace="http://schemas.microsoft.com/office/2006/documentManagement/types"/>
    <xsd:import namespace="http://schemas.microsoft.com/office/infopath/2007/PartnerControls"/>
    <xsd:element name="Section" ma:index="11" nillable="true" ma:displayName="Section" ma:format="Dropdown" ma:internalName="Section">
      <xsd:simpleType>
        <xsd:restriction base="dms:Choice">
          <xsd:enumeration value="Overview"/>
          <xsd:enumeration value="Help Docs"/>
          <xsd:enumeration value="Videos"/>
        </xsd:restriction>
      </xsd:simpleType>
    </xsd:element>
    <xsd:element name="Order0" ma:index="12" nillable="true" ma:displayName="Order" ma:internalName="Orde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dlc_DocId xmlns="16f00c2e-ac5c-418b-9f13-a0771dbd417d">CONNECT-2090322475-9</_dlc_DocId>
    <_dlc_DocIdUrl xmlns="16f00c2e-ac5c-418b-9f13-a0771dbd417d">
      <Url>https://connect.ncdot.gov/resources/CADD/_layouts/15/DocIdRedir.aspx?ID=CONNECT-2090322475-9</Url>
      <Description>CONNECT-2090322475-9</Description>
    </_dlc_DocIdUrl>
    <_dlc_DocIdPersistId xmlns="16f00c2e-ac5c-418b-9f13-a0771dbd417d">false</_dlc_DocIdPersistId>
    <Order0 xmlns="b7a99c9f-9f2c-4c37-8a59-07560a963150">02</Order0>
    <Section xmlns="b7a99c9f-9f2c-4c37-8a59-07560a963150">Overview</Section>
    <URL xmlns="http://schemas.microsoft.com/sharepoint/v3">
      <Url xsi:nil="true"/>
      <Description xsi:nil="true"/>
    </URL>
  </documentManagement>
</p:properties>
</file>

<file path=customXml/itemProps1.xml><?xml version="1.0" encoding="utf-8"?>
<ds:datastoreItem xmlns:ds="http://schemas.openxmlformats.org/officeDocument/2006/customXml" ds:itemID="{9BC1B897-09EC-4292-9567-995A92853863}"/>
</file>

<file path=customXml/itemProps2.xml><?xml version="1.0" encoding="utf-8"?>
<ds:datastoreItem xmlns:ds="http://schemas.openxmlformats.org/officeDocument/2006/customXml" ds:itemID="{76F61391-97E0-48FA-86A2-CE392AEF7A13}"/>
</file>

<file path=customXml/itemProps3.xml><?xml version="1.0" encoding="utf-8"?>
<ds:datastoreItem xmlns:ds="http://schemas.openxmlformats.org/officeDocument/2006/customXml" ds:itemID="{65853541-649E-4D89-A1A2-A7B7BC016D1C}"/>
</file>

<file path=customXml/itemProps4.xml><?xml version="1.0" encoding="utf-8"?>
<ds:datastoreItem xmlns:ds="http://schemas.openxmlformats.org/officeDocument/2006/customXml" ds:itemID="{B5D86263-E515-4B9F-AE02-33CF9ECFE06D}"/>
</file>

<file path=docProps/app.xml><?xml version="1.0" encoding="utf-8"?>
<Properties xmlns="http://schemas.openxmlformats.org/officeDocument/2006/extended-properties" xmlns:vt="http://schemas.openxmlformats.org/officeDocument/2006/docPropsVTypes">
  <Template>NCDOT_Official_PowerPoint_Template_4x3</Template>
  <TotalTime>6928</TotalTime>
  <Words>1869</Words>
  <Application>Microsoft Office PowerPoint</Application>
  <PresentationFormat>Widescreen</PresentationFormat>
  <Paragraphs>330</Paragraphs>
  <Slides>42</Slides>
  <Notes>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MS PGothic</vt:lpstr>
      <vt:lpstr>MS PGothic</vt:lpstr>
      <vt:lpstr>Arial</vt:lpstr>
      <vt:lpstr>Calibri</vt:lpstr>
      <vt:lpstr>Times New Roman</vt:lpstr>
      <vt:lpstr>Trebuchet MS</vt:lpstr>
      <vt:lpstr>Wingdings</vt:lpstr>
      <vt:lpstr>NCDOT_Official_PowerPoint_Template_4x3</vt:lpstr>
      <vt:lpstr>Berlin</vt:lpstr>
      <vt:lpstr>PowerPoint Presentation</vt:lpstr>
      <vt:lpstr>Organizational Changes</vt:lpstr>
      <vt:lpstr>PowerPoint Presentation</vt:lpstr>
      <vt:lpstr>ProjectWise Use Among State DOTs</vt:lpstr>
      <vt:lpstr>ProjectWise Project Store and SharePoint</vt:lpstr>
      <vt:lpstr>How does it work?</vt:lpstr>
      <vt:lpstr>How does it work?</vt:lpstr>
      <vt:lpstr>ProjectWise Explorer</vt:lpstr>
      <vt:lpstr>New TIP Folder Structure</vt:lpstr>
      <vt:lpstr>File Creation</vt:lpstr>
      <vt:lpstr>File Creation in PW - No Underscore in Filename</vt:lpstr>
      <vt:lpstr>PDF Creation - Renditions</vt:lpstr>
      <vt:lpstr>Metadata Attribution – From SAP</vt:lpstr>
      <vt:lpstr>ProjectWise Licensing Options </vt:lpstr>
      <vt:lpstr>PowerPoint Presentation</vt:lpstr>
      <vt:lpstr>NCDOT ProjectWise Hosted by Bentley</vt:lpstr>
      <vt:lpstr>NCDOT ProjectWise Hosted by Bentley</vt:lpstr>
      <vt:lpstr>ProjectWise Authentication - Internal Federated against our Active Directory</vt:lpstr>
      <vt:lpstr>ProjectWise Authentication - External</vt:lpstr>
      <vt:lpstr>ProjectWise Users/Group</vt:lpstr>
      <vt:lpstr>Managed Workspaces (CADD) Workspaces are built in to ProjectWise</vt:lpstr>
      <vt:lpstr>What if I don’t want to go into ProjectWise …</vt:lpstr>
      <vt:lpstr>Linking of PDFs from ProjectWise</vt:lpstr>
      <vt:lpstr>ProjectWise Website</vt:lpstr>
      <vt:lpstr>What’s Next</vt:lpstr>
      <vt:lpstr>NCDOT ProjectWise </vt:lpstr>
      <vt:lpstr>PowerPoint Presentation</vt:lpstr>
      <vt:lpstr>What are other DOTs doing with ORD?</vt:lpstr>
      <vt:lpstr>Why Move to OpenRoads Designer (ORD) ?</vt:lpstr>
      <vt:lpstr>WHY ORD?</vt:lpstr>
      <vt:lpstr>WHEN? … And HOW do we get there?</vt:lpstr>
      <vt:lpstr>HOW do we get there?</vt:lpstr>
      <vt:lpstr>OpenRoads Designer Webpage</vt:lpstr>
      <vt:lpstr>Configuration for NCDOT</vt:lpstr>
      <vt:lpstr>Accommodating Other Agency Standards</vt:lpstr>
      <vt:lpstr>Accommodating Other Agency Standards</vt:lpstr>
      <vt:lpstr>New Scaling Method</vt:lpstr>
      <vt:lpstr>Combining of Traffic Workspaces</vt:lpstr>
      <vt:lpstr>The End of some things …</vt:lpstr>
      <vt:lpstr>OpenRoads Designer</vt:lpstr>
      <vt:lpstr>NCDOT Implementation Plan Details</vt:lpstr>
      <vt:lpstr>NCDOT ProjectWise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ProjectWise and ORD Update -NCLUG Dec 5, 2018</dc:title>
  <dc:creator>Edwards, Bryan L</dc:creator>
  <cp:lastModifiedBy>Edwards, Bryan L</cp:lastModifiedBy>
  <cp:revision>83</cp:revision>
  <dcterms:created xsi:type="dcterms:W3CDTF">2018-02-23T18:35:22Z</dcterms:created>
  <dcterms:modified xsi:type="dcterms:W3CDTF">2018-12-05T13:20:13Z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0x010100C00204279B0C5848AA59882EACDE0DDE</vt:lpwstr>
  </property>
  <property fmtid="{D5CDD505-2E9C-101B-9397-08002B2CF9AE}" pid="3" name="_dlc_DocIdItemGuid">
    <vt:lpwstr>3f2632fa-0a38-4a8a-b679-0da5ccd93593</vt:lpwstr>
  </property>
  <property fmtid="{D5CDD505-2E9C-101B-9397-08002B2CF9AE}" pid="4" name="Order">
    <vt:r8>300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